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7DCCA8D-50C7-4D5C-AC4E-E826E5882D32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56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00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00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192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82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54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089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59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65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87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194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730DC-9194-4200-9371-89D42E27975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5FD7E-E599-47B5-8A13-206302F0E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6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dka.biz.ua/panas-mirniy-biografiya-skorocheno/" TargetMode="External"/><Relationship Id="rId2" Type="http://schemas.openxmlformats.org/officeDocument/2006/relationships/hyperlink" Target="http://dovidka.biz.ua/panas-mirniy-tsikavi-fakti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060" y="2971459"/>
            <a:ext cx="6284185" cy="2387600"/>
          </a:xfrm>
        </p:spPr>
        <p:txBody>
          <a:bodyPr>
            <a:noAutofit/>
          </a:bodyPr>
          <a:lstStyle/>
          <a:p>
            <a:r>
              <a:rPr lang="uk-UA" sz="7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Панас Мирний</a:t>
            </a:r>
            <a:br>
              <a:rPr lang="uk-UA" sz="7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uk-UA" sz="7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uk-UA" sz="7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uk-UA" sz="7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(1849 – 1920)</a:t>
            </a:r>
            <a:endParaRPr lang="ru-RU" sz="7200" b="1" i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9776" y="4700996"/>
            <a:ext cx="9144000" cy="1655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961" y="543698"/>
            <a:ext cx="3759442" cy="562036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179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687" y="1586185"/>
            <a:ext cx="1088462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err="1" smtClean="0">
                <a:latin typeface="Book Antiqua" panose="02040602050305030304" pitchFamily="18" charset="0"/>
              </a:rPr>
              <a:t>Свої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корективи</a:t>
            </a:r>
            <a:r>
              <a:rPr lang="ru-RU" sz="4400" i="1" dirty="0" smtClean="0">
                <a:latin typeface="Book Antiqua" panose="02040602050305030304" pitchFamily="18" charset="0"/>
              </a:rPr>
              <a:t> 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життя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Рудченків</a:t>
            </a:r>
            <a:r>
              <a:rPr lang="ru-RU" sz="4400" i="1" dirty="0" smtClean="0">
                <a:latin typeface="Book Antiqua" panose="02040602050305030304" pitchFamily="18" charset="0"/>
              </a:rPr>
              <a:t> внесла Перша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світова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війна</a:t>
            </a:r>
            <a:r>
              <a:rPr lang="ru-RU" sz="4400" i="1" dirty="0" smtClean="0">
                <a:latin typeface="Book Antiqua" panose="02040602050305030304" pitchFamily="18" charset="0"/>
              </a:rPr>
              <a:t>, а за нею – круговорот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революційних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подій</a:t>
            </a:r>
            <a:endParaRPr lang="ru-RU" sz="4400" i="1" dirty="0" smtClean="0"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5066347"/>
            <a:ext cx="56388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40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101"/>
            <a:ext cx="10515600" cy="235117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400" i="1" dirty="0" smtClean="0">
                <a:latin typeface="Book Antiqua" panose="02040602050305030304" pitchFamily="18" charset="0"/>
              </a:rPr>
              <a:t>У 1915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році</a:t>
            </a:r>
            <a:r>
              <a:rPr lang="ru-RU" sz="4400" i="1" dirty="0" smtClean="0">
                <a:latin typeface="Book Antiqua" panose="02040602050305030304" pitchFamily="18" charset="0"/>
              </a:rPr>
              <a:t> в бою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під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Рівним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загинув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найулюбленіший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син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Панаса</a:t>
            </a:r>
            <a:r>
              <a:rPr lang="ru-RU" sz="4400" i="1" dirty="0" smtClean="0">
                <a:latin typeface="Book Antiqua" panose="02040602050305030304" pitchFamily="18" charset="0"/>
              </a:rPr>
              <a:t> Мирного –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Віктор</a:t>
            </a:r>
            <a:r>
              <a:rPr lang="ru-RU" sz="4400" i="1" dirty="0" smtClean="0">
                <a:latin typeface="Book Antiqua" panose="02040602050305030304" pitchFamily="18" charset="0"/>
              </a:rPr>
              <a:t>, на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якого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він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покладав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великі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творчі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надії</a:t>
            </a:r>
            <a:r>
              <a:rPr lang="ru-RU" sz="4400" i="1" dirty="0" smtClean="0">
                <a:latin typeface="Book Antiqua" panose="02040602050305030304" pitchFamily="18" charset="0"/>
              </a:rPr>
              <a:t>…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047" y="3016250"/>
            <a:ext cx="6659906" cy="35452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40123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3628" y="1690688"/>
            <a:ext cx="8684741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err="1" smtClean="0">
                <a:latin typeface="Book Antiqua" panose="02040602050305030304" pitchFamily="18" charset="0"/>
              </a:rPr>
              <a:t>Згодом</a:t>
            </a:r>
            <a:r>
              <a:rPr lang="ru-RU" sz="4400" i="1" dirty="0" smtClean="0">
                <a:latin typeface="Book Antiqua" panose="02040602050305030304" pitchFamily="18" charset="0"/>
              </a:rPr>
              <a:t>, 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вирі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громадянської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війни</a:t>
            </a:r>
            <a:r>
              <a:rPr lang="ru-RU" sz="4400" i="1" dirty="0" smtClean="0">
                <a:latin typeface="Book Antiqua" panose="02040602050305030304" pitchFamily="18" charset="0"/>
              </a:rPr>
              <a:t>,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письменник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втратив</a:t>
            </a:r>
            <a:r>
              <a:rPr lang="ru-RU" sz="4400" i="1" dirty="0" smtClean="0">
                <a:latin typeface="Book Antiqua" panose="02040602050305030304" pitchFamily="18" charset="0"/>
              </a:rPr>
              <a:t> і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наймолодшого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сина</a:t>
            </a:r>
            <a:r>
              <a:rPr lang="ru-RU" sz="4400" i="1" dirty="0" smtClean="0">
                <a:latin typeface="Book Antiqua" panose="02040602050305030304" pitchFamily="18" charset="0"/>
              </a:rPr>
              <a:t>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99" y="5120203"/>
            <a:ext cx="56388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815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869" y="960650"/>
            <a:ext cx="5373131" cy="52465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smtClean="0">
                <a:latin typeface="Book Antiqua" panose="02040602050305030304" pitchFamily="18" charset="0"/>
              </a:rPr>
              <a:t>Все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це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відобразилося</a:t>
            </a:r>
            <a:r>
              <a:rPr lang="ru-RU" sz="4400" i="1" dirty="0" smtClean="0">
                <a:latin typeface="Book Antiqua" panose="02040602050305030304" pitchFamily="18" charset="0"/>
              </a:rPr>
              <a:t> на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здоров’ї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Панаса</a:t>
            </a:r>
            <a:r>
              <a:rPr lang="ru-RU" sz="4400" i="1" dirty="0" smtClean="0">
                <a:latin typeface="Book Antiqua" panose="02040602050305030304" pitchFamily="18" charset="0"/>
              </a:rPr>
              <a:t> Мирного не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кращим</a:t>
            </a:r>
            <a:r>
              <a:rPr lang="ru-RU" sz="4400" i="1" dirty="0" smtClean="0">
                <a:latin typeface="Book Antiqua" panose="02040602050305030304" pitchFamily="18" charset="0"/>
              </a:rPr>
              <a:t> чином.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Зрештою</a:t>
            </a:r>
            <a:r>
              <a:rPr lang="ru-RU" sz="4400" i="1" dirty="0" smtClean="0">
                <a:latin typeface="Book Antiqua" panose="02040602050305030304" pitchFamily="18" charset="0"/>
              </a:rPr>
              <a:t>,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його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серце</a:t>
            </a:r>
            <a:r>
              <a:rPr lang="ru-RU" sz="4400" i="1" dirty="0" smtClean="0">
                <a:latin typeface="Book Antiqua" panose="02040602050305030304" pitchFamily="18" charset="0"/>
              </a:rPr>
              <a:t> не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витримало</a:t>
            </a:r>
            <a:r>
              <a:rPr lang="ru-RU" sz="4400" i="1" dirty="0" smtClean="0">
                <a:latin typeface="Book Antiqua" panose="02040602050305030304" pitchFamily="18" charset="0"/>
              </a:rPr>
              <a:t>, 28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січня</a:t>
            </a:r>
            <a:r>
              <a:rPr lang="ru-RU" sz="4400" i="1" dirty="0" smtClean="0">
                <a:latin typeface="Book Antiqua" panose="02040602050305030304" pitchFamily="18" charset="0"/>
              </a:rPr>
              <a:t> 1920 року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він</a:t>
            </a:r>
            <a:r>
              <a:rPr lang="ru-RU" sz="4400" i="1" dirty="0" smtClean="0">
                <a:latin typeface="Book Antiqua" panose="02040602050305030304" pitchFamily="18" charset="0"/>
              </a:rPr>
              <a:t> помер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від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інсульту</a:t>
            </a:r>
            <a:endParaRPr lang="ru-RU" sz="4400" i="1" dirty="0" smtClean="0"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141" y="669539"/>
            <a:ext cx="3803280" cy="58287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75915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7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Джерела Інформації</a:t>
            </a:r>
            <a:endParaRPr lang="ru-RU" sz="7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204566"/>
            <a:ext cx="11582400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4400" i="1" dirty="0" smtClean="0">
                <a:latin typeface="Book Antiqua" panose="02040602050305030304" pitchFamily="18" charset="0"/>
                <a:hlinkClick r:id="rId2"/>
              </a:rPr>
              <a:t>http://dovidka.biz.ua/panas-mirniy-tsikavi-fakti/</a:t>
            </a:r>
            <a:endParaRPr lang="uk-UA" sz="4400" i="1" dirty="0" smtClean="0">
              <a:latin typeface="Book Antiqua" panose="02040602050305030304" pitchFamily="18" charset="0"/>
            </a:endParaRPr>
          </a:p>
          <a:p>
            <a:pPr>
              <a:buFontTx/>
              <a:buChar char="-"/>
            </a:pPr>
            <a:endParaRPr lang="uk-UA" sz="4400" i="1" dirty="0" smtClean="0">
              <a:latin typeface="Book Antiqua" panose="02040602050305030304" pitchFamily="18" charset="0"/>
              <a:hlinkClick r:id="rId3"/>
            </a:endParaRPr>
          </a:p>
          <a:p>
            <a:pPr>
              <a:buFontTx/>
              <a:buChar char="-"/>
            </a:pPr>
            <a:r>
              <a:rPr lang="en-US" sz="4400" i="1" dirty="0" smtClean="0">
                <a:latin typeface="Book Antiqua" panose="02040602050305030304" pitchFamily="18" charset="0"/>
                <a:hlinkClick r:id="rId3"/>
              </a:rPr>
              <a:t>http://dovidka.biz.ua/panas-mirniy-biografiya-skorocheno/</a:t>
            </a:r>
            <a:endParaRPr lang="uk-UA" sz="4400" i="1" dirty="0" smtClean="0">
              <a:latin typeface="Book Antiqua" panose="02040602050305030304" pitchFamily="18" charset="0"/>
            </a:endParaRPr>
          </a:p>
          <a:p>
            <a:pPr>
              <a:buFontTx/>
              <a:buChar char="-"/>
            </a:pPr>
            <a:endParaRPr lang="ru-RU" sz="4400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867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7131" y="960180"/>
            <a:ext cx="8857735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err="1" smtClean="0">
                <a:latin typeface="Book Antiqua" panose="02040602050305030304" pitchFamily="18" charset="0"/>
              </a:rPr>
              <a:t>Панас</a:t>
            </a:r>
            <a:r>
              <a:rPr lang="ru-RU" sz="4400" i="1" dirty="0" smtClean="0">
                <a:latin typeface="Book Antiqua" panose="02040602050305030304" pitchFamily="18" charset="0"/>
              </a:rPr>
              <a:t> Якович Рудченко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народився</a:t>
            </a:r>
            <a:r>
              <a:rPr lang="ru-RU" sz="4400" i="1" dirty="0" smtClean="0">
                <a:latin typeface="Book Antiqua" panose="02040602050305030304" pitchFamily="18" charset="0"/>
              </a:rPr>
              <a:t> 13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травня</a:t>
            </a:r>
            <a:r>
              <a:rPr lang="ru-RU" sz="4400" i="1" dirty="0" smtClean="0">
                <a:latin typeface="Book Antiqua" panose="02040602050305030304" pitchFamily="18" charset="0"/>
              </a:rPr>
              <a:t> 1849 року в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родині</a:t>
            </a:r>
            <a:r>
              <a:rPr lang="ru-RU" sz="4400" i="1" dirty="0" smtClean="0">
                <a:latin typeface="Book Antiqua" panose="02040602050305030304" pitchFamily="18" charset="0"/>
              </a:rPr>
              <a:t> бухгалтера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повітового</a:t>
            </a:r>
            <a:r>
              <a:rPr lang="ru-RU" sz="4400" i="1" dirty="0" smtClean="0">
                <a:latin typeface="Book Antiqua" panose="02040602050305030304" pitchFamily="18" charset="0"/>
              </a:rPr>
              <a:t> казначейства в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місті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Миргороді</a:t>
            </a:r>
            <a:r>
              <a:rPr lang="ru-RU" sz="4400" i="1" dirty="0" smtClean="0">
                <a:latin typeface="Book Antiqua" panose="02040602050305030304" pitchFamily="18" charset="0"/>
              </a:rPr>
              <a:t> на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Полтавщині</a:t>
            </a:r>
            <a:r>
              <a:rPr lang="ru-RU" sz="4400" i="1" dirty="0" smtClean="0">
                <a:latin typeface="Book Antiqua" panose="02040602050305030304" pitchFamily="18" charset="0"/>
              </a:rPr>
              <a:t>.  При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хрещенні</a:t>
            </a:r>
            <a:r>
              <a:rPr lang="ru-RU" sz="4400" i="1" dirty="0" smtClean="0">
                <a:latin typeface="Book Antiqua" panose="02040602050305030304" pitchFamily="18" charset="0"/>
              </a:rPr>
              <a:t> нарекли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Афанасієм</a:t>
            </a:r>
            <a:endParaRPr lang="ru-RU" sz="4400" i="1" dirty="0" smtClean="0"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99" y="5410372"/>
            <a:ext cx="56388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74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593079" y="1790506"/>
            <a:ext cx="5760721" cy="49103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err="1" smtClean="0">
                <a:latin typeface="Book Antiqua" panose="02040602050305030304" pitchFamily="18" charset="0"/>
              </a:rPr>
              <a:t>Батько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хотів</a:t>
            </a:r>
            <a:r>
              <a:rPr lang="ru-RU" sz="4400" i="1" dirty="0" smtClean="0">
                <a:latin typeface="Book Antiqua" panose="02040602050305030304" pitchFamily="18" charset="0"/>
              </a:rPr>
              <a:t>,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щоб</a:t>
            </a:r>
            <a:r>
              <a:rPr lang="ru-RU" sz="4400" i="1" dirty="0" smtClean="0">
                <a:latin typeface="Book Antiqua" panose="02040602050305030304" pitchFamily="18" charset="0"/>
              </a:rPr>
              <a:t> сини стали чиновниками, тому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Панас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працював</a:t>
            </a:r>
            <a:r>
              <a:rPr lang="ru-RU" sz="4400" i="1" dirty="0" smtClean="0">
                <a:latin typeface="Book Antiqua" panose="02040602050305030304" pitchFamily="18" charset="0"/>
              </a:rPr>
              <a:t> з 14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років</a:t>
            </a:r>
            <a:endParaRPr lang="ru-RU" sz="4400" i="1" dirty="0" smtClean="0">
              <a:latin typeface="Book Antiqua" panose="0204060205030503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6" y="521879"/>
            <a:ext cx="4572000" cy="58483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065668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059" y="356887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1434" y="517525"/>
            <a:ext cx="11320850" cy="6340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i="1" dirty="0" err="1" smtClean="0">
                <a:latin typeface="Book Antiqua" panose="02040602050305030304" pitchFamily="18" charset="0"/>
              </a:rPr>
              <a:t>Чиновницька</a:t>
            </a:r>
            <a:r>
              <a:rPr lang="ru-RU" sz="4400" i="1" dirty="0" smtClean="0">
                <a:latin typeface="Book Antiqua" panose="02040602050305030304" pitchFamily="18" charset="0"/>
              </a:rPr>
              <a:t> служба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почалася</a:t>
            </a:r>
            <a:r>
              <a:rPr lang="ru-RU" sz="4400" i="1" dirty="0" smtClean="0">
                <a:latin typeface="Book Antiqua" panose="02040602050305030304" pitchFamily="18" charset="0"/>
              </a:rPr>
              <a:t> в 1863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році</a:t>
            </a:r>
            <a:r>
              <a:rPr lang="ru-RU" sz="4400" i="1" dirty="0" smtClean="0">
                <a:latin typeface="Book Antiqua" panose="02040602050305030304" pitchFamily="18" charset="0"/>
              </a:rPr>
              <a:t> в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Гадяцькому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повітовому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суді</a:t>
            </a:r>
            <a:r>
              <a:rPr lang="ru-RU" sz="4400" i="1" dirty="0" smtClean="0">
                <a:latin typeface="Book Antiqua" panose="02040602050305030304" pitchFamily="18" charset="0"/>
              </a:rPr>
              <a:t>. 1864 року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він</a:t>
            </a:r>
            <a:r>
              <a:rPr lang="ru-RU" sz="4400" i="1" dirty="0" smtClean="0">
                <a:latin typeface="Book Antiqua" panose="02040602050305030304" pitchFamily="18" charset="0"/>
              </a:rPr>
              <a:t> переходить 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повітове</a:t>
            </a:r>
            <a:r>
              <a:rPr lang="ru-RU" sz="4400" i="1" dirty="0" smtClean="0">
                <a:latin typeface="Book Antiqua" panose="02040602050305030304" pitchFamily="18" charset="0"/>
              </a:rPr>
              <a:t> казначейство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помічником</a:t>
            </a:r>
            <a:r>
              <a:rPr lang="ru-RU" sz="4400" i="1" dirty="0" smtClean="0">
                <a:latin typeface="Book Antiqua" panose="02040602050305030304" pitchFamily="18" charset="0"/>
              </a:rPr>
              <a:t> бухгалтера, а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згодом</a:t>
            </a:r>
            <a:r>
              <a:rPr lang="ru-RU" sz="4400" i="1" dirty="0" smtClean="0">
                <a:latin typeface="Book Antiqua" panose="02040602050305030304" pitchFamily="18" charset="0"/>
              </a:rPr>
              <a:t>,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після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короткочасного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перебування</a:t>
            </a:r>
            <a:r>
              <a:rPr lang="ru-RU" sz="4400" i="1" dirty="0" smtClean="0">
                <a:latin typeface="Book Antiqua" panose="02040602050305030304" pitchFamily="18" charset="0"/>
              </a:rPr>
              <a:t> в Прилуках,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займає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цю</a:t>
            </a:r>
            <a:r>
              <a:rPr lang="ru-RU" sz="4400" i="1" dirty="0" smtClean="0">
                <a:latin typeface="Book Antiqua" panose="02040602050305030304" pitchFamily="18" charset="0"/>
              </a:rPr>
              <a:t> ж посаду в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Миргородському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казначействі</a:t>
            </a:r>
            <a:endParaRPr lang="ru-RU" sz="4400" i="1" dirty="0" smtClean="0"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459" y="5298654"/>
            <a:ext cx="56388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25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6486" y="1265451"/>
            <a:ext cx="552964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smtClean="0">
                <a:latin typeface="Book Antiqua" panose="02040602050305030304" pitchFamily="18" charset="0"/>
              </a:rPr>
              <a:t>З 1871 року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Панас</a:t>
            </a:r>
            <a:r>
              <a:rPr lang="ru-RU" sz="4400" i="1" dirty="0" smtClean="0">
                <a:latin typeface="Book Antiqua" panose="02040602050305030304" pitchFamily="18" charset="0"/>
              </a:rPr>
              <a:t> Рудченко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живе</a:t>
            </a:r>
            <a:r>
              <a:rPr lang="ru-RU" sz="4400" i="1" dirty="0" smtClean="0">
                <a:latin typeface="Book Antiqua" panose="02040602050305030304" pitchFamily="18" charset="0"/>
              </a:rPr>
              <a:t> і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працює</a:t>
            </a:r>
            <a:r>
              <a:rPr lang="ru-RU" sz="4400" i="1" dirty="0" smtClean="0">
                <a:latin typeface="Book Antiqua" panose="02040602050305030304" pitchFamily="18" charset="0"/>
              </a:rPr>
              <a:t> в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Полтаві</a:t>
            </a:r>
            <a:r>
              <a:rPr lang="ru-RU" sz="4400" i="1" dirty="0" smtClean="0">
                <a:latin typeface="Book Antiqua" panose="02040602050305030304" pitchFamily="18" charset="0"/>
              </a:rPr>
              <a:t>,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займаючи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різні</a:t>
            </a:r>
            <a:r>
              <a:rPr lang="ru-RU" sz="4400" i="1" dirty="0" smtClean="0">
                <a:latin typeface="Book Antiqua" panose="02040602050305030304" pitchFamily="18" charset="0"/>
              </a:rPr>
              <a:t> посади в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місцевій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казенній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палаті</a:t>
            </a:r>
            <a:endParaRPr lang="ru-RU" sz="4400" i="1" dirty="0" smtClean="0"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17" y="909220"/>
            <a:ext cx="4370379" cy="50638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81996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974" y="1270559"/>
            <a:ext cx="10824049" cy="64611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err="1" smtClean="0">
                <a:latin typeface="Book Antiqua" panose="02040602050305030304" pitchFamily="18" charset="0"/>
              </a:rPr>
              <a:t>Перші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його</a:t>
            </a:r>
            <a:r>
              <a:rPr lang="ru-RU" sz="4400" i="1" dirty="0" smtClean="0">
                <a:latin typeface="Book Antiqua" panose="02040602050305030304" pitchFamily="18" charset="0"/>
              </a:rPr>
              <a:t> твори (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вірш</a:t>
            </a:r>
            <a:r>
              <a:rPr lang="ru-RU" sz="4400" i="1" dirty="0" smtClean="0">
                <a:latin typeface="Book Antiqua" panose="02040602050305030304" pitchFamily="18" charset="0"/>
              </a:rPr>
              <a:t> «</a:t>
            </a:r>
            <a:r>
              <a:rPr lang="ru-RU" sz="4400" i="1" dirty="0" err="1" smtClean="0">
                <a:latin typeface="Book Antiqua" panose="02040602050305030304" pitchFamily="18" charset="0"/>
              </a:rPr>
              <a:t>Україні</a:t>
            </a:r>
            <a:r>
              <a:rPr lang="ru-RU" sz="4400" i="1" dirty="0" smtClean="0">
                <a:latin typeface="Book Antiqua" panose="02040602050305030304" pitchFamily="18" charset="0"/>
              </a:rPr>
              <a:t>» та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оповідання</a:t>
            </a:r>
            <a:r>
              <a:rPr lang="ru-RU" sz="4400" i="1" dirty="0" smtClean="0">
                <a:latin typeface="Book Antiqua" panose="02040602050305030304" pitchFamily="18" charset="0"/>
              </a:rPr>
              <a:t> «</a:t>
            </a:r>
            <a:r>
              <a:rPr lang="ru-RU" sz="4400" i="1" dirty="0" err="1" smtClean="0">
                <a:latin typeface="Book Antiqua" panose="02040602050305030304" pitchFamily="18" charset="0"/>
              </a:rPr>
              <a:t>Лихий</a:t>
            </a:r>
            <a:r>
              <a:rPr lang="ru-RU" sz="4400" i="1" dirty="0" smtClean="0">
                <a:latin typeface="Book Antiqua" panose="02040602050305030304" pitchFamily="18" charset="0"/>
              </a:rPr>
              <a:t> попутав»),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підписані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прибраним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ім’ям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Панас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Мирний</a:t>
            </a:r>
            <a:r>
              <a:rPr lang="ru-RU" sz="4400" i="1" dirty="0" smtClean="0">
                <a:latin typeface="Book Antiqua" panose="02040602050305030304" pitchFamily="18" charset="0"/>
              </a:rPr>
              <a:t>,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з’явилися</a:t>
            </a:r>
            <a:r>
              <a:rPr lang="ru-RU" sz="4400" i="1" dirty="0" smtClean="0">
                <a:latin typeface="Book Antiqua" panose="02040602050305030304" pitchFamily="18" charset="0"/>
              </a:rPr>
              <a:t> за кордоном, 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львівському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журналі</a:t>
            </a:r>
            <a:r>
              <a:rPr lang="ru-RU" sz="4400" i="1" dirty="0" smtClean="0">
                <a:latin typeface="Book Antiqua" panose="02040602050305030304" pitchFamily="18" charset="0"/>
              </a:rPr>
              <a:t> «Правда» в 1872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році</a:t>
            </a:r>
            <a:endParaRPr lang="ru-RU" sz="4400" i="1" dirty="0" smtClean="0"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99" y="5353730"/>
            <a:ext cx="56388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62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2358" y="1027906"/>
            <a:ext cx="5423642" cy="6291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err="1" smtClean="0">
                <a:latin typeface="Book Antiqua" panose="02040602050305030304" pitchFamily="18" charset="0"/>
              </a:rPr>
              <a:t>Ще</a:t>
            </a:r>
            <a:r>
              <a:rPr lang="ru-RU" sz="4400" i="1" dirty="0" smtClean="0">
                <a:latin typeface="Book Antiqua" panose="02040602050305030304" pitchFamily="18" charset="0"/>
              </a:rPr>
              <a:t> 1875 року в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співавторстві</a:t>
            </a:r>
            <a:r>
              <a:rPr lang="ru-RU" sz="4400" i="1" dirty="0" smtClean="0">
                <a:latin typeface="Book Antiqua" panose="02040602050305030304" pitchFamily="18" charset="0"/>
              </a:rPr>
              <a:t> з братом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Іваном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Біликом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було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закінчено</a:t>
            </a:r>
            <a:r>
              <a:rPr lang="ru-RU" sz="4400" i="1" dirty="0" smtClean="0">
                <a:latin typeface="Book Antiqua" panose="02040602050305030304" pitchFamily="18" charset="0"/>
              </a:rPr>
              <a:t> роботу над романом «</a:t>
            </a:r>
            <a:r>
              <a:rPr lang="ru-RU" sz="4400" i="1" dirty="0" err="1" smtClean="0">
                <a:latin typeface="Book Antiqua" panose="02040602050305030304" pitchFamily="18" charset="0"/>
              </a:rPr>
              <a:t>Хіба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ревуть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волі</a:t>
            </a:r>
            <a:r>
              <a:rPr lang="ru-RU" sz="4400" i="1" dirty="0" smtClean="0">
                <a:latin typeface="Book Antiqua" panose="02040602050305030304" pitchFamily="18" charset="0"/>
              </a:rPr>
              <a:t>, як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ясла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повні</a:t>
            </a:r>
            <a:r>
              <a:rPr lang="ru-RU" sz="4400" i="1" dirty="0" smtClean="0">
                <a:latin typeface="Book Antiqua" panose="02040602050305030304" pitchFamily="18" charset="0"/>
              </a:rPr>
              <a:t>?»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127" y="748678"/>
            <a:ext cx="4319673" cy="54626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00024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6008" y="1394124"/>
            <a:ext cx="8519984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>
                <a:latin typeface="Book Antiqua" panose="02040602050305030304" pitchFamily="18" charset="0"/>
              </a:rPr>
              <a:t>В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зв’язку</a:t>
            </a:r>
            <a:r>
              <a:rPr lang="ru-RU" sz="4400" i="1" dirty="0" smtClean="0">
                <a:latin typeface="Book Antiqua" panose="02040602050305030304" pitchFamily="18" charset="0"/>
              </a:rPr>
              <a:t> з так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званим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Емським</a:t>
            </a:r>
            <a:r>
              <a:rPr lang="ru-RU" sz="4400" i="1" dirty="0" smtClean="0">
                <a:latin typeface="Book Antiqua" panose="02040602050305030304" pitchFamily="18" charset="0"/>
              </a:rPr>
              <a:t> указом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твір</a:t>
            </a:r>
            <a:r>
              <a:rPr lang="ru-RU" sz="4400" i="1" dirty="0" smtClean="0">
                <a:latin typeface="Book Antiqua" panose="02040602050305030304" pitchFamily="18" charset="0"/>
              </a:rPr>
              <a:t> не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був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опублікований</a:t>
            </a:r>
            <a:r>
              <a:rPr lang="ru-RU" sz="4400" i="1" dirty="0" smtClean="0">
                <a:latin typeface="Book Antiqua" panose="02040602050305030304" pitchFamily="18" charset="0"/>
              </a:rPr>
              <a:t> і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вперше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з’являється</a:t>
            </a:r>
            <a:r>
              <a:rPr lang="ru-RU" sz="4400" i="1" dirty="0" smtClean="0">
                <a:latin typeface="Book Antiqua" panose="02040602050305030304" pitchFamily="18" charset="0"/>
              </a:rPr>
              <a:t> в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Женеві</a:t>
            </a:r>
            <a:r>
              <a:rPr lang="ru-RU" sz="4400" i="1" dirty="0" smtClean="0">
                <a:latin typeface="Book Antiqua" panose="02040602050305030304" pitchFamily="18" charset="0"/>
              </a:rPr>
              <a:t> у 1880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році</a:t>
            </a:r>
            <a:r>
              <a:rPr lang="ru-RU" sz="4400" i="1" dirty="0" smtClean="0">
                <a:latin typeface="Book Antiqua" panose="02040602050305030304" pitchFamily="18" charset="0"/>
              </a:rPr>
              <a:t>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5188250"/>
            <a:ext cx="56388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392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950" y="613319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0316" y="1573122"/>
            <a:ext cx="5521234" cy="6492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smtClean="0">
                <a:latin typeface="Book Antiqua" panose="02040602050305030304" pitchFamily="18" charset="0"/>
              </a:rPr>
              <a:t>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квітні</a:t>
            </a:r>
            <a:r>
              <a:rPr lang="ru-RU" sz="4400" i="1" dirty="0" smtClean="0">
                <a:latin typeface="Book Antiqua" panose="02040602050305030304" pitchFamily="18" charset="0"/>
              </a:rPr>
              <a:t> 1889 року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Панас</a:t>
            </a:r>
            <a:r>
              <a:rPr lang="ru-RU" sz="4400" i="1" dirty="0" smtClean="0">
                <a:latin typeface="Book Antiqua" panose="02040602050305030304" pitchFamily="18" charset="0"/>
              </a:rPr>
              <a:t> Якович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одружився</a:t>
            </a:r>
            <a:r>
              <a:rPr lang="ru-RU" sz="4400" i="1" dirty="0" smtClean="0">
                <a:latin typeface="Book Antiqua" panose="02040602050305030304" pitchFamily="18" charset="0"/>
              </a:rPr>
              <a:t> на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Олександрі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Шейдеман</a:t>
            </a:r>
            <a:r>
              <a:rPr lang="ru-RU" sz="4400" i="1" dirty="0" smtClean="0">
                <a:latin typeface="Book Antiqua" panose="02040602050305030304" pitchFamily="18" charset="0"/>
              </a:rPr>
              <a:t>.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Весілля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було</a:t>
            </a:r>
            <a:r>
              <a:rPr lang="ru-RU" sz="4400" i="1" dirty="0" smtClean="0">
                <a:latin typeface="Book Antiqua" panose="02040602050305030304" pitchFamily="18" charset="0"/>
              </a:rPr>
              <a:t> </a:t>
            </a:r>
            <a:r>
              <a:rPr lang="ru-RU" sz="4400" i="1" dirty="0" err="1" smtClean="0">
                <a:latin typeface="Book Antiqua" panose="02040602050305030304" pitchFamily="18" charset="0"/>
              </a:rPr>
              <a:t>скромним</a:t>
            </a:r>
            <a:r>
              <a:rPr lang="ru-RU" sz="4400" i="1" dirty="0" smtClean="0">
                <a:latin typeface="Book Antiqua" panose="02040602050305030304" pitchFamily="18" charset="0"/>
              </a:rPr>
              <a:t>…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6" y="368389"/>
            <a:ext cx="4145279" cy="61350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69750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274</Words>
  <Application>Microsoft Office PowerPoint</Application>
  <PresentationFormat>Широкоэкранный</PresentationFormat>
  <Paragraphs>17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Book Antiqua</vt:lpstr>
      <vt:lpstr>Calibri</vt:lpstr>
      <vt:lpstr>Calibri Light</vt:lpstr>
      <vt:lpstr>Тема Office</vt:lpstr>
      <vt:lpstr>Панас Мирний  (1849 – 1920)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Джерела Інформації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2016-09-22T15:32:00Z</dcterms:created>
  <dcterms:modified xsi:type="dcterms:W3CDTF">2016-09-22T16:34:01Z</dcterms:modified>
</cp:coreProperties>
</file>