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965969"/>
          </a:xfrm>
        </p:spPr>
        <p:txBody>
          <a:bodyPr/>
          <a:lstStyle/>
          <a:p>
            <a:pPr algn="ctr"/>
            <a:r>
              <a:rPr lang="ru-RU" b="1" dirty="0" smtClean="0"/>
              <a:t>История развития науки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105400"/>
            <a:ext cx="4176464" cy="1752600"/>
          </a:xfrm>
        </p:spPr>
        <p:txBody>
          <a:bodyPr/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студентка группы УТ-31</a:t>
            </a:r>
          </a:p>
          <a:p>
            <a:r>
              <a:rPr lang="ru-RU" dirty="0" err="1" smtClean="0"/>
              <a:t>Биленькая</a:t>
            </a:r>
            <a:r>
              <a:rPr lang="ru-RU" dirty="0" smtClean="0"/>
              <a:t> Мария</a:t>
            </a:r>
            <a:endParaRPr lang="ru-RU" dirty="0"/>
          </a:p>
        </p:txBody>
      </p:sp>
      <p:pic>
        <p:nvPicPr>
          <p:cNvPr id="22530" name="Picture 2" descr="Картинки по запросу история  на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480718" cy="3240360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история  нау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808312" cy="28327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4968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Зарождение современной науки</a:t>
            </a:r>
          </a:p>
          <a:p>
            <a:endParaRPr lang="ru-RU" dirty="0" smtClean="0"/>
          </a:p>
          <a:p>
            <a:r>
              <a:rPr lang="ru-RU" dirty="0" smtClean="0"/>
              <a:t>Зарождается современное экспериментальное естествознание  в конце XVI века. Его появление было подготовлено протестантской Реформацией и католической Контрреформацией, когда под вопрос были поставлены самые основы средневекового мировоззрения. Работы Коперника и Галилея привели к отказу от астрономии Птолемея.</a:t>
            </a:r>
          </a:p>
          <a:p>
            <a:r>
              <a:rPr lang="ru-RU" dirty="0" smtClean="0"/>
              <a:t>Эти события положили начало процессу, ныне называемому научной революцией.</a:t>
            </a:r>
          </a:p>
          <a:p>
            <a:r>
              <a:rPr lang="ru-RU" dirty="0" smtClean="0"/>
              <a:t>Появление систем Декарта и Ньютона. </a:t>
            </a:r>
          </a:p>
          <a:p>
            <a:r>
              <a:rPr lang="ru-RU" dirty="0" smtClean="0"/>
              <a:t>Среди других деятелей науки этого периода выдающийся вклад в научную революцию внесли также Браге, Кеплер,  Бойль, Гук,  Лейбниц, Паскаль.</a:t>
            </a:r>
          </a:p>
          <a:p>
            <a:endParaRPr lang="ru-RU" dirty="0"/>
          </a:p>
        </p:txBody>
      </p:sp>
      <p:pic>
        <p:nvPicPr>
          <p:cNvPr id="13315" name="Picture 3" descr="Картинки по запросу закон всемирного тяготения история откры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600400" cy="2646294"/>
          </a:xfrm>
          <a:prstGeom prst="rect">
            <a:avLst/>
          </a:prstGeom>
          <a:noFill/>
        </p:spPr>
      </p:pic>
      <p:pic>
        <p:nvPicPr>
          <p:cNvPr id="13317" name="Picture 5" descr="Картинки по запросу гелиоцентрическая система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599723" cy="26997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Эпоха Просвещения</a:t>
            </a:r>
            <a:endParaRPr lang="ru-RU" dirty="0" smtClean="0"/>
          </a:p>
          <a:p>
            <a:r>
              <a:rPr lang="ru-RU" dirty="0" smtClean="0"/>
              <a:t>На смену XVII веку, «веку Разума», пришел век XVIII, «эпоха Просвещения». </a:t>
            </a:r>
          </a:p>
          <a:p>
            <a:r>
              <a:rPr lang="ru-RU" dirty="0" smtClean="0"/>
              <a:t>С изданием многочисленных энциклопедий началась популяризация науки. </a:t>
            </a:r>
          </a:p>
          <a:p>
            <a:r>
              <a:rPr lang="ru-RU" dirty="0" smtClean="0"/>
              <a:t>Научная революция в естествознании привела к переменам в философии и общественных науках. </a:t>
            </a:r>
            <a:r>
              <a:rPr lang="ru-RU" b="1" dirty="0" smtClean="0"/>
              <a:t>Кант</a:t>
            </a:r>
            <a:r>
              <a:rPr lang="ru-RU" dirty="0" smtClean="0"/>
              <a:t> и </a:t>
            </a:r>
            <a:r>
              <a:rPr lang="ru-RU" b="1" dirty="0" smtClean="0"/>
              <a:t>Юм</a:t>
            </a:r>
            <a:r>
              <a:rPr lang="ru-RU" dirty="0" smtClean="0"/>
              <a:t> положили начало светской философии, а</a:t>
            </a:r>
            <a:r>
              <a:rPr lang="ru-RU" b="1" dirty="0" smtClean="0"/>
              <a:t> Вольтер</a:t>
            </a:r>
            <a:r>
              <a:rPr lang="ru-RU" dirty="0" smtClean="0"/>
              <a:t> и распространение атеизма полностью отстранили церковь от решения философских вопросов для все более многочисленных слоев населения Европы. </a:t>
            </a:r>
          </a:p>
          <a:p>
            <a:r>
              <a:rPr lang="ru-RU" b="1" dirty="0" smtClean="0"/>
              <a:t>Труды Адама Смита</a:t>
            </a:r>
            <a:r>
              <a:rPr lang="ru-RU" dirty="0" smtClean="0"/>
              <a:t> заложили основы современной экономики, а американская и французская революции — современного политического устройства мира.</a:t>
            </a:r>
          </a:p>
          <a:p>
            <a:endParaRPr lang="ru-RU" dirty="0"/>
          </a:p>
        </p:txBody>
      </p:sp>
      <p:pic>
        <p:nvPicPr>
          <p:cNvPr id="23555" name="Picture 3" descr="Картинки по запросу эпоха просвещения филосо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2743200" cy="3009901"/>
          </a:xfrm>
          <a:prstGeom prst="rect">
            <a:avLst/>
          </a:prstGeom>
          <a:noFill/>
        </p:spPr>
      </p:pic>
      <p:pic>
        <p:nvPicPr>
          <p:cNvPr id="23557" name="Picture 5" descr="Картинки по запросу кант филос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016224" cy="22438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29249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Кант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3671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ru-RU" sz="2400" dirty="0" err="1" smtClean="0"/>
              <a:t>ами</a:t>
            </a:r>
            <a:r>
              <a:rPr lang="ru-RU" sz="2400" dirty="0" smtClean="0"/>
              <a:t> слова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«наука»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«учёный» </a:t>
            </a:r>
            <a:r>
              <a:rPr lang="ru-RU" sz="2400" dirty="0" smtClean="0"/>
              <a:t>вошли в употребление лишь в XVIII—XX веках, а до этого естествоиспытатели называли своё занятие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«натуральной философией».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Картинки по запросу на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48965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XIX—XXI века</a:t>
            </a:r>
          </a:p>
          <a:p>
            <a:endParaRPr lang="ru-RU" dirty="0" smtClean="0"/>
          </a:p>
          <a:p>
            <a:r>
              <a:rPr lang="ru-RU" dirty="0" smtClean="0"/>
              <a:t>В XIX веке наука стала профессиональной, понятие «учёный» стало означать  профессию определенной части образованных людей. </a:t>
            </a:r>
          </a:p>
          <a:p>
            <a:r>
              <a:rPr lang="ru-RU" dirty="0" smtClean="0"/>
              <a:t>В эту эпоху сложились основные институты современной науки.</a:t>
            </a:r>
          </a:p>
          <a:p>
            <a:r>
              <a:rPr lang="ru-RU" dirty="0" smtClean="0"/>
              <a:t> Мощный толчок этим процессам дала промышленная революция, в которой научное знание переплелось с технологическими достижениями. Развитие технологий стимулировало развитие науки, а последняя, в свою очередь, создавала фундамент для новых технологий.</a:t>
            </a:r>
          </a:p>
          <a:p>
            <a:r>
              <a:rPr lang="ru-RU" dirty="0" smtClean="0"/>
              <a:t> Неклассическая наука включает в себя ряд следующих концепций: теория эволюции Дарвина, теория относительности Эйнштейна, гипотеза Большого Взрыва, теория катастроф Рене Тома, и другие.</a:t>
            </a: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3345643" cy="2248272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теория эйнштей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2376264" cy="29904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сегодняшний день наука в современном обществе играет важную роль во многих отраслях и сферах жизни людей. </a:t>
            </a:r>
          </a:p>
          <a:p>
            <a:r>
              <a:rPr lang="ru-RU" sz="2000" dirty="0" smtClean="0"/>
              <a:t>Уровень развития науки может служить одним из основных показателей развития общества, а также это, несомненно, показатель экономического, культурного, цивилизованного, образованного, современного развития государства.</a:t>
            </a:r>
          </a:p>
          <a:p>
            <a:r>
              <a:rPr lang="ru-RU" sz="2000" dirty="0" smtClean="0"/>
              <a:t>XX век был выдающимся в области технического развития. Без всякого преувеличения можно сказать, что за 100 лет сделано открытий не меньше, чем за всю предыдущую историю человечества. </a:t>
            </a:r>
            <a:endParaRPr lang="ru-RU" sz="2000" dirty="0"/>
          </a:p>
        </p:txBody>
      </p:sp>
      <p:pic>
        <p:nvPicPr>
          <p:cNvPr id="1028" name="Picture 4" descr="Картинки по запросу научно техническая револю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33664"/>
            <a:ext cx="453650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История науки</a:t>
            </a:r>
            <a:r>
              <a:rPr lang="ru-RU" sz="2400" dirty="0" smtClean="0"/>
              <a:t> — это исследование феномена науки в его истории. </a:t>
            </a:r>
          </a:p>
          <a:p>
            <a:r>
              <a:rPr lang="ru-RU" sz="2400" dirty="0" smtClean="0"/>
              <a:t>Сама </a:t>
            </a:r>
            <a:r>
              <a:rPr lang="ru-RU" sz="2400" b="1" dirty="0" smtClean="0"/>
              <a:t>наука</a:t>
            </a:r>
            <a:r>
              <a:rPr lang="ru-RU" sz="2400" dirty="0" smtClean="0"/>
              <a:t> представляет собой совокупность эмпирических, теоретических и практических знаний о Мире, полученных научным сообществом.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Причины возникновения науки: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формирование субъектно-объектных отношений между человеком и природой  (</a:t>
            </a:r>
            <a:r>
              <a:rPr lang="ru-RU" sz="2400" dirty="0" smtClean="0"/>
              <a:t>переход человечества от собирательства к производящему хозяйству).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усложнение познавательной деятельности</a:t>
            </a:r>
            <a:r>
              <a:rPr lang="ru-RU" sz="2400" dirty="0" smtClean="0"/>
              <a:t> человека.</a:t>
            </a:r>
            <a:endParaRPr lang="ru-RU" sz="2400" b="1" dirty="0"/>
          </a:p>
        </p:txBody>
      </p:sp>
      <p:pic>
        <p:nvPicPr>
          <p:cNvPr id="21508" name="Picture 4" descr="Картинки по запросу неолитическая револю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60"/>
            <a:ext cx="3515314" cy="29568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71691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Периодизация науки:</a:t>
            </a:r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Преднаука</a:t>
            </a:r>
            <a:r>
              <a:rPr lang="ru-RU" dirty="0" smtClean="0"/>
              <a:t> — зарождение науки в цивилизациях Древнего Востока: астрологии, </a:t>
            </a:r>
            <a:r>
              <a:rPr lang="ru-RU" dirty="0" err="1" smtClean="0"/>
              <a:t>доевклидова</a:t>
            </a:r>
            <a:r>
              <a:rPr lang="ru-RU" dirty="0" smtClean="0"/>
              <a:t> геометрия, грамоты, нумерологии.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Античная наука</a:t>
            </a:r>
            <a:r>
              <a:rPr lang="ru-RU" dirty="0" smtClean="0"/>
              <a:t> — формирование первых научных теорий (атомизм) и составление первых научных трактатов в эпоху Античности: астрономия Птолемея, ботаникаТеофраста, геометрия Евклида, физика Аристотеля, а также появление первых </a:t>
            </a:r>
            <a:r>
              <a:rPr lang="ru-RU" dirty="0" err="1" smtClean="0"/>
              <a:t>протонаучных</a:t>
            </a:r>
            <a:r>
              <a:rPr lang="ru-RU" dirty="0" smtClean="0"/>
              <a:t> сообществ в лице Академии.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Средневековая магическая наука</a:t>
            </a:r>
            <a:r>
              <a:rPr lang="ru-RU" dirty="0" smtClean="0"/>
              <a:t> — формирование </a:t>
            </a:r>
          </a:p>
          <a:p>
            <a:pPr lvl="0"/>
            <a:r>
              <a:rPr lang="ru-RU" dirty="0" smtClean="0"/>
              <a:t>экспериментальной науки на примере алхимии Джабира ибн </a:t>
            </a:r>
            <a:r>
              <a:rPr lang="ru-RU" dirty="0" err="1" smtClean="0"/>
              <a:t>Хайяна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Научная революция и классическая наука</a:t>
            </a:r>
            <a:r>
              <a:rPr lang="ru-RU" dirty="0" smtClean="0"/>
              <a:t> — формирование науки в современном смысле в трудах Галилея, Ньютона, Линнея.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Неклассическая (</a:t>
            </a:r>
            <a:r>
              <a:rPr lang="ru-RU" b="1" dirty="0" err="1" smtClean="0"/>
              <a:t>постклассическая</a:t>
            </a:r>
            <a:r>
              <a:rPr lang="ru-RU" b="1" dirty="0" smtClean="0"/>
              <a:t>) наука</a:t>
            </a:r>
            <a:r>
              <a:rPr lang="ru-RU" dirty="0" smtClean="0"/>
              <a:t> — </a:t>
            </a:r>
            <a:r>
              <a:rPr lang="ru-RU" dirty="0" err="1" smtClean="0"/>
              <a:t>наука</a:t>
            </a:r>
            <a:r>
              <a:rPr lang="ru-RU" dirty="0" smtClean="0"/>
              <a:t> эпохи кризиса классической рациональности: теория эволюции Дарвина, теория относительности Эйнштейна, принцип неопределенности Гейзенберга, теория Большого Взрыва, теория катастроф Рене Тома, фрактальная геометрия Мандельброта.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Античность</a:t>
            </a:r>
          </a:p>
          <a:p>
            <a:endParaRPr lang="ru-RU" b="1" dirty="0" smtClean="0"/>
          </a:p>
          <a:p>
            <a:r>
              <a:rPr lang="ru-RU" b="1" dirty="0" smtClean="0"/>
              <a:t>Египет: </a:t>
            </a:r>
            <a:r>
              <a:rPr lang="ru-RU" dirty="0" smtClean="0"/>
              <a:t>достижения в области астрономии, математики, медицины, однако понятие  теоремы, аксиомы и особенно доказательства было этой системе абсолютно чуждо.</a:t>
            </a:r>
          </a:p>
          <a:p>
            <a:endParaRPr lang="ru-RU" dirty="0" smtClean="0"/>
          </a:p>
          <a:p>
            <a:r>
              <a:rPr lang="ru-RU" b="1" dirty="0" smtClean="0"/>
              <a:t>Древняя Греция: </a:t>
            </a:r>
            <a:r>
              <a:rPr lang="ru-RU" dirty="0" smtClean="0"/>
              <a:t>заложен истинный фундамент классической науки (с VI в. до н. э), когда на смену мифологическому мышлению впервые пришло мышление рационалистическое. Начали обособляться отдельные отрасли знания: геометрия (Евклид), механика (Архимед), астрономия (Птолемей).</a:t>
            </a:r>
          </a:p>
        </p:txBody>
      </p:sp>
      <p:pic>
        <p:nvPicPr>
          <p:cNvPr id="19458" name="Picture 2" descr="Картинки по запросу античная на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249127" cy="46024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Средневековье: исламский Восток</a:t>
            </a:r>
          </a:p>
          <a:p>
            <a:endParaRPr lang="ru-RU" dirty="0" smtClean="0"/>
          </a:p>
          <a:p>
            <a:r>
              <a:rPr lang="ru-RU" dirty="0" smtClean="0"/>
              <a:t>Арабская наука в начале своей истории развивалась под влиянием древнегреческой науки и науки народов Средней Азии, Закавказья, Индии, Персии, Египта, Сирии. </a:t>
            </a:r>
          </a:p>
          <a:p>
            <a:r>
              <a:rPr lang="ru-RU" dirty="0" smtClean="0"/>
              <a:t>Исторической заслугой арабов является то, что они, переняв достижения науки античного времени, развили её дальше и передали народам Запада, став, таким образом, будто мостом между античностью и современной цивилизацией. Значителен был вклад арабов в математику, астрономию и медицину. </a:t>
            </a:r>
          </a:p>
          <a:p>
            <a:r>
              <a:rPr lang="ru-RU" dirty="0" smtClean="0"/>
              <a:t>Выдающиеся ученые: </a:t>
            </a:r>
            <a:r>
              <a:rPr lang="ru-RU" i="1" dirty="0" smtClean="0"/>
              <a:t>Авиценна (980—1037), Ибн Рушд (1126—1198), Бируни (973—1050).</a:t>
            </a:r>
          </a:p>
          <a:p>
            <a:endParaRPr lang="ru-RU" dirty="0" smtClean="0"/>
          </a:p>
        </p:txBody>
      </p:sp>
      <p:pic>
        <p:nvPicPr>
          <p:cNvPr id="18435" name="Picture 3" descr="Картинки по запросу арабская на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4762500" cy="32861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4573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Средневековье: Византия</a:t>
            </a:r>
          </a:p>
          <a:p>
            <a:endParaRPr lang="ru-RU" sz="2000" b="1" dirty="0" smtClean="0"/>
          </a:p>
          <a:p>
            <a:r>
              <a:rPr lang="ru-RU" sz="2000" dirty="0" smtClean="0"/>
              <a:t>В Византийской империи возрождение древних наук и искусств началось в середине IX века под началом епископа </a:t>
            </a:r>
            <a:r>
              <a:rPr lang="ru-RU" sz="2000" b="1" dirty="0" smtClean="0"/>
              <a:t>Льва Математика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Византийский ученый Лев Математик положил начало алгебре, заменив цифровые символы буквенными. Он изобрел </a:t>
            </a:r>
            <a:r>
              <a:rPr lang="ru-RU" sz="2000" i="1" dirty="0" smtClean="0"/>
              <a:t>световой теле­граф,</a:t>
            </a:r>
            <a:r>
              <a:rPr lang="ru-RU" sz="2000" dirty="0" smtClean="0"/>
              <a:t> много хитроумных механизмов, которыми поражались иностран­цы. Это были подвижные статуи, механические певчие птицы и т. п.</a:t>
            </a:r>
            <a:endParaRPr lang="ru-RU" sz="2000" dirty="0"/>
          </a:p>
        </p:txBody>
      </p:sp>
      <p:pic>
        <p:nvPicPr>
          <p:cNvPr id="17410" name="Picture 2" descr="Картинки по запросу лев матема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752850" cy="4991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84249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Средневековье: латинский Запад</a:t>
            </a:r>
          </a:p>
          <a:p>
            <a:endParaRPr lang="ru-RU" sz="1900" dirty="0" smtClean="0"/>
          </a:p>
          <a:p>
            <a:r>
              <a:rPr lang="ru-RU" sz="1900" dirty="0" smtClean="0"/>
              <a:t>Христианство создало высокоразвитую богословскую науку, построенную на правилах логики. Однако, после разделения церквей в 1054 году, в западной (католической) части обострился кризис богословия.</a:t>
            </a:r>
          </a:p>
          <a:p>
            <a:r>
              <a:rPr lang="ru-RU" sz="1900" dirty="0" smtClean="0"/>
              <a:t>Единственными центрами образованности в этот период являлись монастырские школы. Впрочем, они были предназначены прежде всего для самих монахов, да и программа обучения была ограничена общей грамотой и изучением Библии.</a:t>
            </a:r>
          </a:p>
        </p:txBody>
      </p:sp>
      <p:pic>
        <p:nvPicPr>
          <p:cNvPr id="16390" name="Picture 6" descr="Картинки по запросу схола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5243613" cy="39776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032" y="620688"/>
            <a:ext cx="54371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Каролингский период (IX—XI вв.)</a:t>
            </a:r>
          </a:p>
          <a:p>
            <a:endParaRPr lang="ru-RU" dirty="0" smtClean="0"/>
          </a:p>
          <a:p>
            <a:r>
              <a:rPr lang="ru-RU" dirty="0" smtClean="0"/>
              <a:t>Перелом в европейском просвещении наступил в конце VIII века — времени правления императора Карла Великого. В изданном им указе предписывалось организовывать при соборах и монастырях школы, где наряду с духовными изучались бы и светские дисциплины. </a:t>
            </a:r>
          </a:p>
          <a:p>
            <a:r>
              <a:rPr lang="ru-RU" dirty="0" smtClean="0"/>
              <a:t>Это привело к значительному подъёму интереса к науке.</a:t>
            </a:r>
          </a:p>
          <a:p>
            <a:r>
              <a:rPr lang="ru-RU" b="1" dirty="0" smtClean="0"/>
              <a:t>Герберт </a:t>
            </a:r>
            <a:r>
              <a:rPr lang="ru-RU" b="1" dirty="0" err="1" smtClean="0"/>
              <a:t>Орильякский</a:t>
            </a:r>
            <a:r>
              <a:rPr lang="ru-RU" b="1" dirty="0" smtClean="0"/>
              <a:t> </a:t>
            </a:r>
            <a:r>
              <a:rPr lang="ru-RU" dirty="0" smtClean="0"/>
              <a:t>(946—1003</a:t>
            </a:r>
            <a:r>
              <a:rPr lang="ru-RU" dirty="0" smtClean="0"/>
              <a:t>) – профессиональный ученый того периода, постигал астрономию и математику у арабских учёных во время своего путешествия в Испанию. </a:t>
            </a:r>
          </a:p>
          <a:p>
            <a:r>
              <a:rPr lang="ru-RU" dirty="0" smtClean="0"/>
              <a:t>Начала </a:t>
            </a:r>
            <a:r>
              <a:rPr lang="ru-RU" dirty="0" smtClean="0"/>
              <a:t>интенсивно </a:t>
            </a:r>
            <a:r>
              <a:rPr lang="ru-RU" dirty="0" smtClean="0"/>
              <a:t>развиваться и </a:t>
            </a:r>
            <a:r>
              <a:rPr lang="ru-RU" b="1" dirty="0" smtClean="0"/>
              <a:t>схоластика</a:t>
            </a:r>
            <a:r>
              <a:rPr lang="ru-RU" dirty="0" smtClean="0"/>
              <a:t>, представлявшая собой богословие, основанное не только на Откровении, но и на логических рассуждениях.</a:t>
            </a:r>
            <a:endParaRPr lang="ru-RU" dirty="0"/>
          </a:p>
        </p:txBody>
      </p:sp>
      <p:pic>
        <p:nvPicPr>
          <p:cNvPr id="15366" name="Picture 6" descr="Картинки по запросу карл великий и на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880320" cy="34934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508518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Карл Великий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Возрождение</a:t>
            </a:r>
          </a:p>
          <a:p>
            <a:endParaRPr lang="ru-RU" b="1" dirty="0" smtClean="0"/>
          </a:p>
          <a:p>
            <a:r>
              <a:rPr lang="ru-RU" dirty="0" smtClean="0"/>
              <a:t>В Х</a:t>
            </a:r>
            <a:r>
              <a:rPr lang="en-US" dirty="0" smtClean="0"/>
              <a:t>II </a:t>
            </a:r>
            <a:r>
              <a:rPr lang="ru-RU" dirty="0" smtClean="0"/>
              <a:t>начался интенсивный процесс перевода арабской научной литературы, включая сочинения древнегреческих ученых.</a:t>
            </a:r>
          </a:p>
          <a:p>
            <a:r>
              <a:rPr lang="ru-RU" dirty="0" smtClean="0"/>
              <a:t>Изобретение книгопечатания (середина 15-го века) резко расширило базу для будущей науки. Происходит становление гуманитарных наук.</a:t>
            </a:r>
          </a:p>
          <a:p>
            <a:r>
              <a:rPr lang="ru-RU" dirty="0" smtClean="0"/>
              <a:t>Параллельно идёт стремительное накопление новых эмпирических знаний (особенно с открытием Америки и началом эпохи Великих географических открытий), подрывающее картину мира, завещанную классической традицией. </a:t>
            </a:r>
          </a:p>
          <a:p>
            <a:r>
              <a:rPr lang="ru-RU" dirty="0" smtClean="0"/>
              <a:t>Жестокий удар по ней наносит и теория Коперника. Возрождается интерес к биологии и химии.</a:t>
            </a:r>
          </a:p>
          <a:p>
            <a:endParaRPr lang="ru-RU" dirty="0"/>
          </a:p>
        </p:txBody>
      </p:sp>
      <p:pic>
        <p:nvPicPr>
          <p:cNvPr id="14340" name="Picture 4" descr="https://upload.wikimedia.org/wikipedia/commons/thumb/0/07/CantinoPlanisphere.png/400px-CantinoPlanisp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3095"/>
            <a:ext cx="5112568" cy="24029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187</TotalTime>
  <Words>293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История развития науки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науки</dc:title>
  <dc:creator>Notik</dc:creator>
  <cp:lastModifiedBy>Notik</cp:lastModifiedBy>
  <cp:revision>28</cp:revision>
  <dcterms:created xsi:type="dcterms:W3CDTF">2016-11-27T10:08:35Z</dcterms:created>
  <dcterms:modified xsi:type="dcterms:W3CDTF">2016-12-10T17:15:04Z</dcterms:modified>
</cp:coreProperties>
</file>