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569B3-035D-4D7A-81DF-1506EA5A2E8D}" type="datetimeFigureOut">
              <a:rPr lang="ru-RU" smtClean="0"/>
              <a:pPr/>
              <a:t>27.02.2017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E8EA2-2E9D-4747-B089-CB4BE53334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569B3-035D-4D7A-81DF-1506EA5A2E8D}" type="datetimeFigureOut">
              <a:rPr lang="ru-RU" smtClean="0"/>
              <a:pPr/>
              <a:t>27.02.2017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E8EA2-2E9D-4747-B089-CB4BE53334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569B3-035D-4D7A-81DF-1506EA5A2E8D}" type="datetimeFigureOut">
              <a:rPr lang="ru-RU" smtClean="0"/>
              <a:pPr/>
              <a:t>27.02.2017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E8EA2-2E9D-4747-B089-CB4BE53334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569B3-035D-4D7A-81DF-1506EA5A2E8D}" type="datetimeFigureOut">
              <a:rPr lang="ru-RU" smtClean="0"/>
              <a:pPr/>
              <a:t>27.02.2017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E8EA2-2E9D-4747-B089-CB4BE53334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569B3-035D-4D7A-81DF-1506EA5A2E8D}" type="datetimeFigureOut">
              <a:rPr lang="ru-RU" smtClean="0"/>
              <a:pPr/>
              <a:t>27.02.2017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E8EA2-2E9D-4747-B089-CB4BE53334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569B3-035D-4D7A-81DF-1506EA5A2E8D}" type="datetimeFigureOut">
              <a:rPr lang="ru-RU" smtClean="0"/>
              <a:pPr/>
              <a:t>27.02.2017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E8EA2-2E9D-4747-B089-CB4BE53334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569B3-035D-4D7A-81DF-1506EA5A2E8D}" type="datetimeFigureOut">
              <a:rPr lang="ru-RU" smtClean="0"/>
              <a:pPr/>
              <a:t>27.02.2017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E8EA2-2E9D-4747-B089-CB4BE53334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569B3-035D-4D7A-81DF-1506EA5A2E8D}" type="datetimeFigureOut">
              <a:rPr lang="ru-RU" smtClean="0"/>
              <a:pPr/>
              <a:t>27.02.2017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E8EA2-2E9D-4747-B089-CB4BE53334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569B3-035D-4D7A-81DF-1506EA5A2E8D}" type="datetimeFigureOut">
              <a:rPr lang="ru-RU" smtClean="0"/>
              <a:pPr/>
              <a:t>27.02.2017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E8EA2-2E9D-4747-B089-CB4BE53334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569B3-035D-4D7A-81DF-1506EA5A2E8D}" type="datetimeFigureOut">
              <a:rPr lang="ru-RU" smtClean="0"/>
              <a:pPr/>
              <a:t>27.02.2017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E8EA2-2E9D-4747-B089-CB4BE53334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569B3-035D-4D7A-81DF-1506EA5A2E8D}" type="datetimeFigureOut">
              <a:rPr lang="ru-RU" smtClean="0"/>
              <a:pPr/>
              <a:t>27.02.2017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E8EA2-2E9D-4747-B089-CB4BE53334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569B3-035D-4D7A-81DF-1506EA5A2E8D}" type="datetimeFigureOut">
              <a:rPr lang="ru-RU" smtClean="0"/>
              <a:pPr/>
              <a:t>27.02.2017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E8EA2-2E9D-4747-B089-CB4BE533341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://resource.history.org.ua/cgi-bin/eiu/history.exe?&amp;I21DBN=EIU&amp;P21DBN=EIU&amp;S21STN=1&amp;S21REF=10&amp;S21FMT=eiu_all&amp;C21COM=S&amp;S21CNR=20&amp;S21P01=0&amp;S21P02=0&amp;S21P03=TRN=&amp;S21COLORTERMS=0&amp;S21STR=Dnipro_chasopys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uk.wikipedia.org/wiki/&#1044;&#1085;&#1110;&#1087;&#1088;&#1086;_(&#1078;&#1091;&#1088;&#1085;&#1072;&#1083;)" TargetMode="External"/><Relationship Id="rId5" Type="http://schemas.openxmlformats.org/officeDocument/2006/relationships/hyperlink" Target="http://www.dnipro-ukr.com.ua/" TargetMode="Externa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2.jpeg"/><Relationship Id="rId9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3.png"/><Relationship Id="rId7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2.jpeg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3.png"/><Relationship Id="rId7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.jpeg"/><Relationship Id="rId9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.png"/><Relationship Id="rId7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gif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s://pp.vk.me/c627417/v627417966/1b1/GrBFnisNDV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2" descr="https://pp.vk.me/c624020/v624020247/1eb4e/y9Zl75GFlmA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00" r="12000"/>
          <a:stretch>
            <a:fillRect/>
          </a:stretch>
        </p:blipFill>
        <p:spPr bwMode="auto">
          <a:xfrm>
            <a:off x="1142976" y="838677"/>
            <a:ext cx="6786610" cy="5376405"/>
          </a:xfrm>
          <a:prstGeom prst="rect">
            <a:avLst/>
          </a:prstGeom>
          <a:noFill/>
        </p:spPr>
      </p:pic>
      <p:pic>
        <p:nvPicPr>
          <p:cNvPr id="11270" name="Picture 6" descr="http://gif-kartinki.ru/ramki/azhurnaja-ramka_07.pn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0" y="0"/>
            <a:ext cx="9144000" cy="6956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66" name="Picture 2" descr="http://mediagroup.com.ua/images/papers/dnipro/dnipro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0266" y="1987209"/>
            <a:ext cx="6889320" cy="23704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s://pp.vk.me/c627417/v627417966/1b1/GrBFnisNDV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70" name="Picture 6" descr="http://gif-kartinki.ru/ramki/azhurnaja-ramka_07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-24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Лента лицом вверх 5"/>
          <p:cNvSpPr/>
          <p:nvPr/>
        </p:nvSpPr>
        <p:spPr>
          <a:xfrm>
            <a:off x="857224" y="214290"/>
            <a:ext cx="7500990" cy="928694"/>
          </a:xfrm>
          <a:prstGeom prst="ribbon2">
            <a:avLst>
              <a:gd name="adj1" fmla="val 31815"/>
              <a:gd name="adj2" fmla="val 430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857488" y="285728"/>
            <a:ext cx="3643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Інтернет-життя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368" name="AutoShape 8" descr="Картинки по запросу кідр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70" name="AutoShape 10" descr="Картинки по запросу кідр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72" name="AutoShape 12" descr="Картинки по запросу кідр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/>
          <a:srcRect l="7686" t="8789" r="9956" b="6250"/>
          <a:stretch>
            <a:fillRect/>
          </a:stretch>
        </p:blipFill>
        <p:spPr bwMode="auto">
          <a:xfrm>
            <a:off x="1928794" y="1142984"/>
            <a:ext cx="5429288" cy="49720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Скругленный прямоугольник 16"/>
          <p:cNvSpPr/>
          <p:nvPr/>
        </p:nvSpPr>
        <p:spPr>
          <a:xfrm>
            <a:off x="1571604" y="6143644"/>
            <a:ext cx="6072230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</a:rPr>
              <a:t>Офіційний сайт журналу: </a:t>
            </a:r>
            <a:r>
              <a:rPr lang="en-US" sz="2000" b="1" dirty="0" smtClean="0">
                <a:solidFill>
                  <a:schemeClr val="bg1"/>
                </a:solidFill>
              </a:rPr>
              <a:t>http://dnipro-ukr.com.ua/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s://pp.vk.me/c627417/v627417966/1b1/GrBFnisNDV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70" name="Picture 6" descr="http://gif-kartinki.ru/ramki/azhurnaja-ramka_07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956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38" name="Picture 2" descr="https://pp.vk.me/c624020/v624020247/1eb4e/y9Zl75GFlmA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00" r="12000"/>
          <a:stretch>
            <a:fillRect/>
          </a:stretch>
        </p:blipFill>
        <p:spPr bwMode="auto">
          <a:xfrm>
            <a:off x="785786" y="857232"/>
            <a:ext cx="7715304" cy="6000768"/>
          </a:xfrm>
          <a:prstGeom prst="rect">
            <a:avLst/>
          </a:prstGeom>
          <a:noFill/>
        </p:spPr>
      </p:pic>
      <p:sp>
        <p:nvSpPr>
          <p:cNvPr id="6" name="Лента лицом вверх 5"/>
          <p:cNvSpPr/>
          <p:nvPr/>
        </p:nvSpPr>
        <p:spPr>
          <a:xfrm>
            <a:off x="642910" y="285728"/>
            <a:ext cx="8072494" cy="928694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714612" y="357166"/>
            <a:ext cx="55721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Використані джерела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4546" y="1714488"/>
            <a:ext cx="5072098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</a:rPr>
              <a:t>1.Офіційний сайт журналу </a:t>
            </a:r>
            <a:r>
              <a:rPr lang="uk-UA" sz="2000" b="1" dirty="0" err="1" smtClean="0">
                <a:solidFill>
                  <a:schemeClr val="tx2">
                    <a:lumMod val="50000"/>
                  </a:schemeClr>
                </a:solidFill>
              </a:rPr>
              <a:t>“Дніпро”</a:t>
            </a:r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</a:rPr>
              <a:t>: 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hlinkClick r:id="rId5"/>
              </a:rPr>
              <a:t>http://www.dnipro-ukr.com.ua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hlinkClick r:id="rId5"/>
              </a:rPr>
              <a:t>/</a:t>
            </a:r>
            <a:endParaRPr lang="uk-UA" sz="20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</a:rPr>
              <a:t>2.Вікіпедія: 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hlinkClick r:id="rId6"/>
              </a:rPr>
              <a:t>https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hlinkClick r:id="rId6"/>
              </a:rPr>
              <a:t>://uk.wikipedia.org/wiki/</a:t>
            </a:r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  <a:hlinkClick r:id="rId6"/>
              </a:rPr>
              <a:t>Дніпро_(журнал)#.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hlinkClick r:id="rId6"/>
              </a:rPr>
              <a:t>D0.94.D0.B6.D0.B5.D1.80.D0.B5.D0.BB.D0.B0_.D1.82.D0.B0_.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hlinkClick r:id="rId6"/>
              </a:rPr>
              <a:t>D0.BB.D1.96.D1.82.D0.B5.D1.80.D0.B0.D1.82.D1.83.D1.80.D0.B0</a:t>
            </a:r>
            <a:endParaRPr lang="uk-UA" sz="20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</a:rPr>
              <a:t>3.Інститут історії України: </a:t>
            </a:r>
            <a:r>
              <a:rPr lang="uk-UA" sz="2000" b="1" dirty="0" err="1" smtClean="0">
                <a:solidFill>
                  <a:schemeClr val="tx2">
                    <a:lumMod val="50000"/>
                  </a:schemeClr>
                </a:solidFill>
              </a:rPr>
              <a:t>“Дніпро”</a:t>
            </a:r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</a:rPr>
              <a:t>, часопис: 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hlinkClick r:id="rId7"/>
              </a:rPr>
              <a:t>http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hlinkClick r:id="rId7"/>
              </a:rPr>
              <a:t>://resource.history.org.ua/cgi-bin/eiu/history.exe?&amp;I21DBN=EIU&amp;P21DBN=EIU&amp;S21STN=1&amp;S21REF=10&amp;S21FMT=eiu_all&amp;C21COM=S&amp;S21CNR=20&amp;S21P01=0&amp;S21P02=0&amp;S21P03=TRN=&amp;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hlinkClick r:id="rId7"/>
              </a:rPr>
              <a:t>S21COLORTERMS=0&amp;S21STR=Dnipro_chasopys</a:t>
            </a:r>
            <a:endParaRPr lang="uk-UA" sz="20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uk-UA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s://pp.vk.me/c627417/v627417966/1b1/GrBFnisNDV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70" name="Picture 6" descr="http://gif-kartinki.ru/ramki/azhurnaja-ramka_07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956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https://pp.vk.me/c624020/v624020247/1eb4e/y9Zl75GFlmA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00" r="12000"/>
          <a:stretch>
            <a:fillRect/>
          </a:stretch>
        </p:blipFill>
        <p:spPr bwMode="auto">
          <a:xfrm>
            <a:off x="1142976" y="838677"/>
            <a:ext cx="6786610" cy="537640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14678" y="2071678"/>
            <a:ext cx="271464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Дякую за увагу!</a:t>
            </a:r>
            <a:endParaRPr lang="ru-RU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s://pp.vk.me/c627417/v627417966/1b1/GrBFnisNDV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70" name="Picture 6" descr="http://gif-kartinki.ru/ramki/azhurnaja-ramka_07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956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38" name="Picture 2" descr="https://pp.vk.me/c624020/v624020247/1eb4e/y9Zl75GFlmA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00" r="12000"/>
          <a:stretch>
            <a:fillRect/>
          </a:stretch>
        </p:blipFill>
        <p:spPr bwMode="auto">
          <a:xfrm>
            <a:off x="714348" y="857232"/>
            <a:ext cx="7715304" cy="6000768"/>
          </a:xfrm>
          <a:prstGeom prst="rect">
            <a:avLst/>
          </a:prstGeom>
          <a:noFill/>
        </p:spPr>
      </p:pic>
      <p:sp>
        <p:nvSpPr>
          <p:cNvPr id="6" name="Лента лицом вверх 5"/>
          <p:cNvSpPr/>
          <p:nvPr/>
        </p:nvSpPr>
        <p:spPr>
          <a:xfrm>
            <a:off x="642910" y="285728"/>
            <a:ext cx="8072494" cy="928694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00364" y="285728"/>
            <a:ext cx="3643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Трішки історії …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14546" y="1571612"/>
            <a:ext cx="478634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У 1927 р. у 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Харкові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 почав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виходити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журнал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під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назвою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«Молодняк».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Засновник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 — ЦК ЛКСМУ, першими редакторами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були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Анатоль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Крижаний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з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Іваном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Шевченком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 та Савою Божком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У 1944 р.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отримав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свою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загальновідому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назву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 — «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Дніпро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».</a:t>
            </a:r>
          </a:p>
          <a:p>
            <a:pPr algn="ctr"/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Справжню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славу журнал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здобув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у 60-х роках. У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ті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часи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на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його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сторінках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публікувалися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твори 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Ліни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Костенко, 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Івана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Драча, Бориса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Олійника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, 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Івана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Світличного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, 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Івана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Дзюби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, 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Григора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Тютюнника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, 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Флоріана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Мілевського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, 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Володимира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Дрозда — тих,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хто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за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свої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переконання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зазнав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утисків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репресій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але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був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вірним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своїм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ідеям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s://pp.vk.me/c627417/v627417966/1b1/GrBFnisNDV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70" name="Picture 6" descr="http://gif-kartinki.ru/ramki/azhurnaja-ramka_07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956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38" name="Picture 2" descr="https://pp.vk.me/c624020/v624020247/1eb4e/y9Zl75GFlmA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00" r="12000"/>
          <a:stretch>
            <a:fillRect/>
          </a:stretch>
        </p:blipFill>
        <p:spPr bwMode="auto">
          <a:xfrm>
            <a:off x="714348" y="857232"/>
            <a:ext cx="7715304" cy="6000768"/>
          </a:xfrm>
          <a:prstGeom prst="rect">
            <a:avLst/>
          </a:prstGeom>
          <a:noFill/>
        </p:spPr>
      </p:pic>
      <p:sp>
        <p:nvSpPr>
          <p:cNvPr id="6" name="Лента лицом вверх 5"/>
          <p:cNvSpPr/>
          <p:nvPr/>
        </p:nvSpPr>
        <p:spPr>
          <a:xfrm>
            <a:off x="642910" y="285728"/>
            <a:ext cx="8072494" cy="928694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00364" y="285728"/>
            <a:ext cx="3643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Трішки історії …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14546" y="1714488"/>
            <a:ext cx="485778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У 1994 р. —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редакція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журналу «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Дніпро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»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видає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чотиритомну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хрестоматію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 «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Українське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Слово», до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якої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ввійшли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твори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української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літератури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та критики XX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століття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З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 2009 р. року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часопис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видається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Товариством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з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обмеженою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відповідальністю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«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Редакція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журналу „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Дніпро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“».</a:t>
            </a:r>
          </a:p>
          <a:p>
            <a:pPr algn="ctr"/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Сьогодні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журнал «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Дніпро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» —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часопис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української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літератури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XX–XXI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століття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Упродовж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усієї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своєї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історії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він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позиціонував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себе як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молодіжне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видання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Така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редакційна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політика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журналу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залишилася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й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до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сьогодні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Він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першим в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Україні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змінив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погляд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на формат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літературної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періодики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s://pp.vk.me/c627417/v627417966/1b1/GrBFnisNDV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70" name="Picture 6" descr="http://gif-kartinki.ru/ramki/azhurnaja-ramka_07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95631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Лента лицом вверх 5"/>
          <p:cNvSpPr/>
          <p:nvPr/>
        </p:nvSpPr>
        <p:spPr>
          <a:xfrm>
            <a:off x="642910" y="285728"/>
            <a:ext cx="8072494" cy="928694"/>
          </a:xfrm>
          <a:prstGeom prst="ribbon2">
            <a:avLst>
              <a:gd name="adj1" fmla="val 1519"/>
              <a:gd name="adj2" fmla="val 566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571736" y="285728"/>
            <a:ext cx="42148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Спеціалізація видання</a:t>
            </a:r>
          </a:p>
          <a:p>
            <a:r>
              <a:rPr lang="uk-UA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  (рубрики)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142976" y="1643050"/>
            <a:ext cx="3571900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285852" y="1714488"/>
            <a:ext cx="32861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bg1"/>
                </a:solidFill>
              </a:rPr>
              <a:t>Проза українською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214414" y="3000372"/>
            <a:ext cx="3571900" cy="1143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/>
              <a:t>Проза російською</a:t>
            </a:r>
            <a:endParaRPr lang="ru-RU" sz="3200" b="1" dirty="0"/>
          </a:p>
        </p:txBody>
      </p:sp>
      <p:sp>
        <p:nvSpPr>
          <p:cNvPr id="12" name="Овал 11"/>
          <p:cNvSpPr/>
          <p:nvPr/>
        </p:nvSpPr>
        <p:spPr>
          <a:xfrm>
            <a:off x="2928926" y="5000636"/>
            <a:ext cx="3286148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/>
              <a:t>Молодняк</a:t>
            </a:r>
            <a:endParaRPr lang="ru-RU" sz="3200" b="1" dirty="0"/>
          </a:p>
        </p:txBody>
      </p:sp>
      <p:sp>
        <p:nvSpPr>
          <p:cNvPr id="13" name="Овал 12"/>
          <p:cNvSpPr/>
          <p:nvPr/>
        </p:nvSpPr>
        <p:spPr>
          <a:xfrm>
            <a:off x="4857752" y="4286256"/>
            <a:ext cx="3000364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/>
              <a:t>Критика</a:t>
            </a:r>
            <a:endParaRPr lang="ru-RU" sz="3600" b="1" dirty="0"/>
          </a:p>
        </p:txBody>
      </p:sp>
      <p:sp>
        <p:nvSpPr>
          <p:cNvPr id="14" name="Овал 13"/>
          <p:cNvSpPr/>
          <p:nvPr/>
        </p:nvSpPr>
        <p:spPr>
          <a:xfrm>
            <a:off x="4643438" y="2428868"/>
            <a:ext cx="3000396" cy="857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/>
              <a:t>Драма</a:t>
            </a:r>
            <a:endParaRPr lang="ru-RU" sz="3200" b="1" dirty="0"/>
          </a:p>
        </p:txBody>
      </p:sp>
      <p:sp>
        <p:nvSpPr>
          <p:cNvPr id="15" name="Овал 14"/>
          <p:cNvSpPr/>
          <p:nvPr/>
        </p:nvSpPr>
        <p:spPr>
          <a:xfrm>
            <a:off x="4643438" y="1357298"/>
            <a:ext cx="3214710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>
                <a:solidFill>
                  <a:schemeClr val="bg1"/>
                </a:solidFill>
              </a:rPr>
              <a:t>Сучасна поезія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714480" y="4286256"/>
            <a:ext cx="3071834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/>
              <a:t>До ВУС</a:t>
            </a:r>
            <a:endParaRPr lang="ru-RU" sz="3600" b="1" dirty="0"/>
          </a:p>
        </p:txBody>
      </p:sp>
      <p:sp>
        <p:nvSpPr>
          <p:cNvPr id="17" name="Овал 16"/>
          <p:cNvSpPr/>
          <p:nvPr/>
        </p:nvSpPr>
        <p:spPr>
          <a:xfrm>
            <a:off x="4786314" y="3357562"/>
            <a:ext cx="2928958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err="1" smtClean="0"/>
              <a:t>Нобелівка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s://pp.vk.me/c627417/v627417966/1b1/GrBFnisNDV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70" name="Picture 6" descr="http://gif-kartinki.ru/ramki/azhurnaja-ramka_07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956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38" name="Picture 2" descr="https://pp.vk.me/c624020/v624020247/1eb4e/y9Zl75GFlmA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886" t="13334" r="27535" b="40000"/>
          <a:stretch>
            <a:fillRect/>
          </a:stretch>
        </p:blipFill>
        <p:spPr bwMode="auto">
          <a:xfrm>
            <a:off x="2071670" y="1214422"/>
            <a:ext cx="5368055" cy="2857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Лента лицом вверх 5"/>
          <p:cNvSpPr/>
          <p:nvPr/>
        </p:nvSpPr>
        <p:spPr>
          <a:xfrm>
            <a:off x="642910" y="285728"/>
            <a:ext cx="8072494" cy="928694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00364" y="214290"/>
            <a:ext cx="3643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Автори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та твори, </a:t>
            </a:r>
            <a:r>
              <a:rPr lang="ru-RU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опубліковані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в </a:t>
            </a:r>
            <a:r>
              <a:rPr lang="ru-RU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журналі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43108" y="1428736"/>
            <a:ext cx="51435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Журнал «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Дніпро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»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надає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можливість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реалізувати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творчий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потенціал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заявити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про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себе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на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літературному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просторі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Сьогодні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часопис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публікує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твори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видатних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сучасників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молодих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письменників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, таких як: О.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Іранець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 Б.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Олійник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, О.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Забужко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 М.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Кідрук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Валерій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та Наталя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Лапікури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 І.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Павлюк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 А.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Кокотюха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фантаст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Олексій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Тимошенко</a:t>
            </a:r>
            <a:r>
              <a:rPr lang="ru-RU" dirty="0" smtClean="0"/>
              <a:t>.</a:t>
            </a:r>
          </a:p>
          <a:p>
            <a:pPr algn="ctr"/>
            <a:r>
              <a:rPr lang="ru-RU" dirty="0"/>
              <a:t> 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3714808" y="571480"/>
            <a:ext cx="350046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також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поезії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Ліни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Костенко, Василя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Симоненка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 Бориса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Олійника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М.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Клименка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 В.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Лучука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 Р.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Братуня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 та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ін</a:t>
            </a:r>
            <a:r>
              <a:rPr lang="ru-RU" dirty="0" smtClean="0"/>
              <a:t>.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У 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Дніпрі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уперше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опублікував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усі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свої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літературні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твори 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Олександр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Довженко,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який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до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останніх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днів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співпрацював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із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журналом. 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Дніпро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випустив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у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світ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останній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роман 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Михайла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Стельмаха 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Чотири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броди»,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який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висвітлив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події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 голодомору 32 — 33-го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рр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5362" name="Picture 2" descr="Картинки по запросу ірванець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2143116"/>
            <a:ext cx="1758580" cy="17621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4" name="Picture 4" descr="Картинки по запросу олійник борис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28662" y="3643314"/>
            <a:ext cx="1357322" cy="18173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6" name="Picture 6" descr="Картинки по запросу забужко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14546" y="4071942"/>
            <a:ext cx="1550255" cy="16859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368" name="AutoShape 8" descr="Картинки по запросу кідр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70" name="AutoShape 10" descr="Картинки по запросу кідр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72" name="AutoShape 12" descr="Картинки по запросу кідр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74" name="Picture 14" descr="Картинки по запросу кідрук"/>
          <p:cNvPicPr>
            <a:picLocks noChangeAspect="1" noChangeArrowheads="1"/>
          </p:cNvPicPr>
          <p:nvPr/>
        </p:nvPicPr>
        <p:blipFill>
          <a:blip r:embed="rId8"/>
          <a:srcRect l="15698" r="28488" b="18730"/>
          <a:stretch>
            <a:fillRect/>
          </a:stretch>
        </p:blipFill>
        <p:spPr bwMode="auto">
          <a:xfrm>
            <a:off x="3643306" y="4643446"/>
            <a:ext cx="1567531" cy="1643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76" name="Picture 16" descr="Картинки по запросу лапікури"/>
          <p:cNvPicPr>
            <a:picLocks noChangeAspect="1" noChangeArrowheads="1"/>
          </p:cNvPicPr>
          <p:nvPr/>
        </p:nvPicPr>
        <p:blipFill>
          <a:blip r:embed="rId9">
            <a:grayscl/>
          </a:blip>
          <a:srcRect/>
          <a:stretch>
            <a:fillRect/>
          </a:stretch>
        </p:blipFill>
        <p:spPr bwMode="auto">
          <a:xfrm>
            <a:off x="4714876" y="3714752"/>
            <a:ext cx="2071702" cy="1485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78" name="Picture 18" descr="Картинки по запросу павлюк ігор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643570" y="4857760"/>
            <a:ext cx="1256763" cy="15784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80" name="Picture 20" descr="Картинки по запросу кокотюха"/>
          <p:cNvPicPr>
            <a:picLocks noChangeAspect="1" noChangeArrowheads="1"/>
          </p:cNvPicPr>
          <p:nvPr/>
        </p:nvPicPr>
        <p:blipFill>
          <a:blip r:embed="rId11">
            <a:grayscl/>
            <a:lum bright="10000" contrast="-10000"/>
          </a:blip>
          <a:srcRect/>
          <a:stretch>
            <a:fillRect/>
          </a:stretch>
        </p:blipFill>
        <p:spPr bwMode="auto">
          <a:xfrm>
            <a:off x="6929454" y="3714752"/>
            <a:ext cx="1357322" cy="1845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82" name="Picture 22" descr="Картинки по запросу тимошенко олексій  фантаст"/>
          <p:cNvPicPr>
            <a:picLocks noChangeAspect="1" noChangeArrowheads="1"/>
          </p:cNvPicPr>
          <p:nvPr/>
        </p:nvPicPr>
        <p:blipFill>
          <a:blip r:embed="rId12" cstate="print">
            <a:grayscl/>
          </a:blip>
          <a:srcRect/>
          <a:stretch>
            <a:fillRect/>
          </a:stretch>
        </p:blipFill>
        <p:spPr bwMode="auto">
          <a:xfrm>
            <a:off x="7215206" y="2000240"/>
            <a:ext cx="1285884" cy="1714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s://pp.vk.me/c627417/v627417966/1b1/GrBFnisNDV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70" name="Picture 6" descr="http://gif-kartinki.ru/ramki/azhurnaja-ramka_07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956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38" name="Picture 2" descr="https://pp.vk.me/c624020/v624020247/1eb4e/y9Zl75GFlmA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886" t="13334" r="27535" b="40000"/>
          <a:stretch>
            <a:fillRect/>
          </a:stretch>
        </p:blipFill>
        <p:spPr bwMode="auto">
          <a:xfrm>
            <a:off x="2071670" y="1214422"/>
            <a:ext cx="5368055" cy="2857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Лента лицом вверх 5"/>
          <p:cNvSpPr/>
          <p:nvPr/>
        </p:nvSpPr>
        <p:spPr>
          <a:xfrm>
            <a:off x="642910" y="285728"/>
            <a:ext cx="8072494" cy="928694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00364" y="214290"/>
            <a:ext cx="3643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Автори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та твори, </a:t>
            </a:r>
            <a:r>
              <a:rPr lang="ru-RU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опубліковані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в </a:t>
            </a:r>
            <a:r>
              <a:rPr lang="ru-RU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журналі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3108" y="1357298"/>
            <a:ext cx="521497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також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поезії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Ліни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Костенко, Василя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Симоненка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 Бориса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Олійника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М.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Клименка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 В.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Лучука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 Р.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Братуня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 та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ін</a:t>
            </a:r>
            <a:r>
              <a:rPr lang="ru-RU" dirty="0" smtClean="0"/>
              <a:t>.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У 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Дніпрі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уперше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опублікував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усі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свої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літературні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твори 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Олександр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Довженко,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який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до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останніх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днів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співпрацював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із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журналом. 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Дніпро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випустив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у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світ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останній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роман 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Михайла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Стельмаха 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Чотири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броди»,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який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висвітлив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події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 голодомору 32 — 33-го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рр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368" name="AutoShape 8" descr="Картинки по запросу кідр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70" name="AutoShape 10" descr="Картинки по запросу кідр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72" name="AutoShape 12" descr="Картинки по запросу кідр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4" name="Picture 2" descr="Картинки по запросу ліна костенко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2428868"/>
            <a:ext cx="1643074" cy="23641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36" name="Picture 4" descr="Картинки по запросу поет клименко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8728" y="4357694"/>
            <a:ext cx="1724572" cy="200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38" name="Picture 6" descr="Картинки по запросу лучук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00364" y="4000504"/>
            <a:ext cx="1714512" cy="22559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40" name="Picture 8" descr="Картинки по запросу братуня р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786314" y="4143380"/>
            <a:ext cx="1507391" cy="21859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42" name="Picture 10" descr="Картинки по запросу довженко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143636" y="4071942"/>
            <a:ext cx="1571636" cy="22941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44" name="Picture 12" descr="Картинки по запросу стельмах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358082" y="2328251"/>
            <a:ext cx="1423988" cy="20056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s://pp.vk.me/c627417/v627417966/1b1/GrBFnisNDV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70" name="Picture 6" descr="http://gif-kartinki.ru/ramki/azhurnaja-ramka_07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-24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38" name="Picture 2" descr="https://pp.vk.me/c624020/v624020247/1eb4e/y9Zl75GFlmA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886" t="13334" r="27535" b="40000"/>
          <a:stretch>
            <a:fillRect/>
          </a:stretch>
        </p:blipFill>
        <p:spPr bwMode="auto">
          <a:xfrm>
            <a:off x="2071670" y="1214422"/>
            <a:ext cx="5368055" cy="2857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Лента лицом вверх 5"/>
          <p:cNvSpPr/>
          <p:nvPr/>
        </p:nvSpPr>
        <p:spPr>
          <a:xfrm>
            <a:off x="642910" y="285728"/>
            <a:ext cx="8072494" cy="928694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00364" y="214290"/>
            <a:ext cx="3643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Автори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та твори, </a:t>
            </a:r>
            <a:r>
              <a:rPr lang="ru-RU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опубліковані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в </a:t>
            </a:r>
            <a:r>
              <a:rPr lang="ru-RU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журналі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368" name="AutoShape 8" descr="Картинки по запросу кідр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70" name="AutoShape 10" descr="Картинки по запросу кідр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72" name="AutoShape 12" descr="Картинки по запросу кідр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071670" y="1347132"/>
            <a:ext cx="52864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За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підсумками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публікацій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у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журналі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було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видано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чотиритомну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хрестоматію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української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літератури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й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літературної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критики 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XX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століття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«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Українське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слово»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загальним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тиражем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600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тисяч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примірників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, яка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була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розіслана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в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бібліотеки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шкіл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і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вишів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України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20486" name="Picture 6" descr="Картинки по запросу україна силует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78" y="3143248"/>
            <a:ext cx="4143404" cy="2760144"/>
          </a:xfrm>
          <a:prstGeom prst="rect">
            <a:avLst/>
          </a:prstGeom>
          <a:noFill/>
        </p:spPr>
      </p:pic>
      <p:sp>
        <p:nvSpPr>
          <p:cNvPr id="22" name="Выгнутая вверх стрелка 21"/>
          <p:cNvSpPr/>
          <p:nvPr/>
        </p:nvSpPr>
        <p:spPr>
          <a:xfrm rot="20767187">
            <a:off x="3176103" y="4001676"/>
            <a:ext cx="1857388" cy="50006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Стрелка вправо 23"/>
          <p:cNvSpPr/>
          <p:nvPr/>
        </p:nvSpPr>
        <p:spPr>
          <a:xfrm rot="20419967">
            <a:off x="3334794" y="4543775"/>
            <a:ext cx="2428892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углом 24"/>
          <p:cNvSpPr/>
          <p:nvPr/>
        </p:nvSpPr>
        <p:spPr>
          <a:xfrm>
            <a:off x="3357554" y="3214686"/>
            <a:ext cx="928694" cy="1214446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Выгнутая вниз стрелка 25"/>
          <p:cNvSpPr/>
          <p:nvPr/>
        </p:nvSpPr>
        <p:spPr>
          <a:xfrm rot="20292359">
            <a:off x="3428992" y="4357694"/>
            <a:ext cx="3000396" cy="857256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488" name="Picture 8" descr="http://static4.depositphotos.com/1000975/287/i/950/depositphotos_2877759-stock-photo-stack-of-books-isolated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3571876"/>
            <a:ext cx="3214710" cy="2134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s://pp.vk.me/c627417/v627417966/1b1/GrBFnisNDV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70" name="Picture 6" descr="http://gif-kartinki.ru/ramki/azhurnaja-ramka_07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-24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38" name="Picture 2" descr="https://pp.vk.me/c624020/v624020247/1eb4e/y9Zl75GFlmA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886" t="13334" r="27535" b="40000"/>
          <a:stretch>
            <a:fillRect/>
          </a:stretch>
        </p:blipFill>
        <p:spPr bwMode="auto">
          <a:xfrm>
            <a:off x="2071670" y="1214422"/>
            <a:ext cx="5368055" cy="27146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Лента лицом вверх 5"/>
          <p:cNvSpPr/>
          <p:nvPr/>
        </p:nvSpPr>
        <p:spPr>
          <a:xfrm>
            <a:off x="642910" y="285728"/>
            <a:ext cx="8072494" cy="928694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00364" y="214290"/>
            <a:ext cx="3643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Автори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та твори, </a:t>
            </a:r>
            <a:r>
              <a:rPr lang="ru-RU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опубліковані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в </a:t>
            </a:r>
            <a:r>
              <a:rPr lang="ru-RU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журналі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368" name="AutoShape 8" descr="Картинки по запросу кідр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70" name="AutoShape 10" descr="Картинки по запросу кідр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72" name="AutoShape 12" descr="Картинки по запросу кідр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500298" y="1357298"/>
            <a:ext cx="47149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У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журналі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вміщено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ілюстрації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та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репродукції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з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творів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художників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І.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Остафійчука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, І. Марчука, А. Антонюка, М.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Дахна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, В.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Лопати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 та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ін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У 2010 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році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журнал став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повнокольоровим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ілюстрованим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відкрив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нові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перспективи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й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можливості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для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подачі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художнього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тексту, ставши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орієнтованим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на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смаки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сучасного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читача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21506" name="Picture 2" descr="Картинки по запросу ілюстрації І. Марчук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1785926"/>
            <a:ext cx="2164412" cy="24669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8" name="Picture 4" descr="Картинки по запросу ілюстрації І. Остафійчука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85918" y="3571876"/>
            <a:ext cx="1714512" cy="27420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10" name="Picture 6" descr="Картинки по запросу ілюстрації А. Антонюка,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28992" y="3929066"/>
            <a:ext cx="2360137" cy="1928802"/>
          </a:xfrm>
          <a:prstGeom prst="rect">
            <a:avLst/>
          </a:prstGeom>
          <a:noFill/>
        </p:spPr>
      </p:pic>
      <p:pic>
        <p:nvPicPr>
          <p:cNvPr id="21514" name="Picture 10" descr="Картинки по запросу ілюстрації лопати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29256" y="3714752"/>
            <a:ext cx="1785950" cy="2500330"/>
          </a:xfrm>
          <a:prstGeom prst="rect">
            <a:avLst/>
          </a:prstGeom>
          <a:noFill/>
        </p:spPr>
      </p:pic>
      <p:pic>
        <p:nvPicPr>
          <p:cNvPr id="21512" name="Picture 8" descr="Похожее изображение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143768" y="1928802"/>
            <a:ext cx="1643074" cy="23259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s://pp.vk.me/c627417/v627417966/1b1/GrBFnisNDV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70" name="Picture 6" descr="http://gif-kartinki.ru/ramki/azhurnaja-ramka_07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-24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Лента лицом вверх 5"/>
          <p:cNvSpPr/>
          <p:nvPr/>
        </p:nvSpPr>
        <p:spPr>
          <a:xfrm>
            <a:off x="642910" y="285728"/>
            <a:ext cx="8072494" cy="928694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928926" y="357166"/>
            <a:ext cx="3643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Премії та конкурси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368" name="AutoShape 8" descr="Картинки по запросу кідр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70" name="AutoShape 10" descr="Картинки по запросу кідр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72" name="AutoShape 12" descr="Картинки по запросу кідр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/>
          <a:srcRect l="19766" t="14648" r="20937" b="8203"/>
          <a:stretch>
            <a:fillRect/>
          </a:stretch>
        </p:blipFill>
        <p:spPr bwMode="auto">
          <a:xfrm>
            <a:off x="714348" y="1285860"/>
            <a:ext cx="3000395" cy="219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5"/>
          <a:srcRect l="16508" t="14844" r="18155" b="8984"/>
          <a:stretch>
            <a:fillRect/>
          </a:stretch>
        </p:blipFill>
        <p:spPr bwMode="auto">
          <a:xfrm>
            <a:off x="4786314" y="1428736"/>
            <a:ext cx="326966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6" cstate="print"/>
          <a:srcRect l="18155" t="20703" r="20351" b="8007"/>
          <a:stretch>
            <a:fillRect/>
          </a:stretch>
        </p:blipFill>
        <p:spPr bwMode="auto">
          <a:xfrm>
            <a:off x="428596" y="3786190"/>
            <a:ext cx="263048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7" cstate="print"/>
          <a:srcRect l="16508" t="9961" r="17606" b="10937"/>
          <a:stretch>
            <a:fillRect/>
          </a:stretch>
        </p:blipFill>
        <p:spPr bwMode="auto">
          <a:xfrm>
            <a:off x="2928926" y="4714884"/>
            <a:ext cx="2645816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8" cstate="print"/>
          <a:srcRect l="16508" t="14844" r="18155" b="7031"/>
          <a:stretch>
            <a:fillRect/>
          </a:stretch>
        </p:blipFill>
        <p:spPr bwMode="auto">
          <a:xfrm>
            <a:off x="3071802" y="3071810"/>
            <a:ext cx="2444073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9" cstate="print"/>
          <a:srcRect l="18155" t="11914" r="19253" b="11914"/>
          <a:stretch>
            <a:fillRect/>
          </a:stretch>
        </p:blipFill>
        <p:spPr bwMode="auto">
          <a:xfrm>
            <a:off x="5572132" y="3857628"/>
            <a:ext cx="2610235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7" name="Picture 9" descr="http://adff.com.ua/news/images/e75c5a0ee89a.gif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643306" y="1571612"/>
            <a:ext cx="1135135" cy="15001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201</Words>
  <Application>Microsoft Office PowerPoint</Application>
  <PresentationFormat>Экран (4:3)</PresentationFormat>
  <Paragraphs>44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Liza</dc:creator>
  <cp:lastModifiedBy>Liza</cp:lastModifiedBy>
  <cp:revision>21</cp:revision>
  <dcterms:created xsi:type="dcterms:W3CDTF">2017-02-24T13:08:32Z</dcterms:created>
  <dcterms:modified xsi:type="dcterms:W3CDTF">2017-02-27T17:16:59Z</dcterms:modified>
</cp:coreProperties>
</file>