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9" r:id="rId14"/>
    <p:sldId id="268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3EAE1-3FB2-432E-B49F-6FFC5A7DEF93}" type="datetimeFigureOut">
              <a:rPr lang="ru-RU" smtClean="0"/>
              <a:pPr/>
              <a:t>04.03.2017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AC71-FB70-4164-8099-023355D69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vilkovo.at.ua/blog/referat_standartizacija_v_starodavni_chasi/2013-03-18-263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Рисунок 6" descr="Desktop-typewriter-pencil-case-and-clock-Stock-Pho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28604"/>
            <a:ext cx="8465403" cy="607223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857224" y="142852"/>
            <a:ext cx="7643866" cy="321471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-24"/>
            <a:ext cx="6782445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5400" b="1" spc="150" dirty="0" err="1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С</a:t>
            </a:r>
            <a:r>
              <a:rPr lang="ru-RU" sz="5400" b="1" spc="150" dirty="0" err="1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тандартизація</a:t>
            </a:r>
            <a:r>
              <a:rPr lang="ru-RU" sz="5400" b="1" spc="150" dirty="0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як </a:t>
            </a:r>
            <a:r>
              <a:rPr lang="ru-RU" sz="5400" b="1" spc="150" dirty="0" err="1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невід'ємний</a:t>
            </a:r>
            <a:r>
              <a:rPr lang="ru-RU" sz="5400" b="1" spc="150" dirty="0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spc="150" dirty="0" err="1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складник</a:t>
            </a:r>
            <a:r>
              <a:rPr lang="ru-RU" sz="5400" b="1" spc="150" dirty="0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spc="150" dirty="0" err="1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історії</a:t>
            </a:r>
            <a:r>
              <a:rPr lang="ru-RU" sz="5400" b="1" spc="150" dirty="0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spc="150" dirty="0" err="1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людської</a:t>
            </a:r>
            <a:r>
              <a:rPr lang="ru-RU" sz="5400" b="1" spc="150" dirty="0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spc="150" dirty="0" err="1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цивілізації</a:t>
            </a:r>
            <a:endParaRPr lang="ru-RU" sz="5400" b="1" spc="150" dirty="0">
              <a:ln w="11430">
                <a:solidFill>
                  <a:schemeClr val="bg2">
                    <a:lumMod val="75000"/>
                  </a:schemeClr>
                </a:solidFill>
              </a:ln>
              <a:solidFill>
                <a:schemeClr val="bg2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7158" y="5857892"/>
            <a:ext cx="4143404" cy="85725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bg2">
                    <a:lumMod val="25000"/>
                  </a:schemeClr>
                </a:solidFill>
              </a:rPr>
              <a:t>Виконали: </a:t>
            </a:r>
            <a:r>
              <a:rPr lang="uk-UA" b="1" dirty="0" err="1" smtClean="0">
                <a:solidFill>
                  <a:schemeClr val="bg2">
                    <a:lumMod val="25000"/>
                  </a:schemeClr>
                </a:solidFill>
              </a:rPr>
              <a:t>Слюсаренко</a:t>
            </a:r>
            <a:r>
              <a:rPr lang="uk-UA" b="1" dirty="0" smtClean="0">
                <a:solidFill>
                  <a:schemeClr val="bg2">
                    <a:lumMod val="25000"/>
                  </a:schemeClr>
                </a:solidFill>
              </a:rPr>
              <a:t> Олена та </a:t>
            </a:r>
            <a:r>
              <a:rPr lang="uk-UA" b="1" dirty="0" err="1" smtClean="0">
                <a:solidFill>
                  <a:schemeClr val="bg2">
                    <a:lumMod val="25000"/>
                  </a:schemeClr>
                </a:solidFill>
              </a:rPr>
              <a:t>Садурська</a:t>
            </a:r>
            <a:r>
              <a:rPr lang="uk-UA" b="1" dirty="0" smtClean="0">
                <a:solidFill>
                  <a:schemeClr val="bg2">
                    <a:lumMod val="25000"/>
                  </a:schemeClr>
                </a:solidFill>
              </a:rPr>
              <a:t> Єлизавета, ВСРб-1-16</a:t>
            </a: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Стрелка вниз 10"/>
          <p:cNvSpPr/>
          <p:nvPr/>
        </p:nvSpPr>
        <p:spPr>
          <a:xfrm rot="19143771">
            <a:off x="4618939" y="3193838"/>
            <a:ext cx="714380" cy="1500198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2901630">
            <a:off x="2155201" y="3199445"/>
            <a:ext cx="714380" cy="1500198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1472" y="1071546"/>
            <a:ext cx="6215106" cy="278608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1071546"/>
            <a:ext cx="614366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u="sng" dirty="0" err="1" smtClean="0"/>
              <a:t>Стандартизацією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називають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діяльність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з</a:t>
            </a:r>
            <a:r>
              <a:rPr lang="ru-RU" sz="2400" b="1" i="1" dirty="0" smtClean="0"/>
              <a:t> метою </a:t>
            </a:r>
            <a:r>
              <a:rPr lang="ru-RU" sz="2400" b="1" i="1" dirty="0" err="1" smtClean="0"/>
              <a:t>досягнення</a:t>
            </a:r>
            <a:r>
              <a:rPr lang="ru-RU" sz="2400" b="1" i="1" dirty="0" smtClean="0"/>
              <a:t> оптимального </a:t>
            </a:r>
            <a:r>
              <a:rPr lang="ru-RU" sz="2400" b="1" i="1" dirty="0" err="1" smtClean="0"/>
              <a:t>ступеня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впорядкування</a:t>
            </a:r>
            <a:r>
              <a:rPr lang="ru-RU" sz="2400" b="1" i="1" dirty="0" smtClean="0"/>
              <a:t> у </a:t>
            </a:r>
            <a:r>
              <a:rPr lang="ru-RU" sz="2400" b="1" i="1" dirty="0" err="1" smtClean="0"/>
              <a:t>певній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галузі</a:t>
            </a:r>
            <a:r>
              <a:rPr lang="ru-RU" sz="2400" b="1" i="1" dirty="0" smtClean="0"/>
              <a:t> шляхом </a:t>
            </a:r>
            <a:r>
              <a:rPr lang="ru-RU" sz="2400" b="1" i="1" dirty="0" err="1" smtClean="0"/>
              <a:t>встановлення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положень</a:t>
            </a:r>
            <a:r>
              <a:rPr lang="ru-RU" sz="2400" b="1" i="1" dirty="0" smtClean="0"/>
              <a:t> для </a:t>
            </a:r>
            <a:r>
              <a:rPr lang="ru-RU" sz="2400" b="1" i="1" dirty="0" err="1" smtClean="0"/>
              <a:t>загального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й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багаторазового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використання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щодо</a:t>
            </a:r>
            <a:r>
              <a:rPr lang="ru-RU" sz="2400" b="1" i="1" dirty="0" smtClean="0"/>
              <a:t> реально </a:t>
            </a:r>
            <a:r>
              <a:rPr lang="ru-RU" sz="2400" b="1" i="1" dirty="0" err="1" smtClean="0"/>
              <a:t>існуючих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чи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можливих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завдань</a:t>
            </a:r>
            <a:r>
              <a:rPr lang="ru-RU" sz="2400" b="1" i="1" dirty="0" smtClean="0"/>
              <a:t>.</a:t>
            </a:r>
            <a:r>
              <a:rPr lang="ru-RU" sz="2800" b="1" i="1" dirty="0" smtClean="0"/>
              <a:t> </a:t>
            </a:r>
            <a:endParaRPr lang="ru-RU" sz="2800" b="1" i="1" dirty="0"/>
          </a:p>
        </p:txBody>
      </p:sp>
      <p:pic>
        <p:nvPicPr>
          <p:cNvPr id="1026" name="Picture 2" descr="http://img-fotki.yandex.ru/get/9227/981986.4c/0_884d3_4713e968_ori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437831" y="1000108"/>
            <a:ext cx="2563325" cy="48577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 descr="http://img-fotki.yandex.ru/get/6720/981986.39/0_85e76_c1b3ce52_ori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4857752" cy="995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4" descr="http://img-fotki.yandex.ru/get/6720/981986.39/0_85e76_c1b3ce52_ori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286248" y="5862777"/>
            <a:ext cx="4857752" cy="995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4" descr="http://img-fotki.yandex.ru/get/6720/981986.39/0_85e76_c1b3ce52_ori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5862777"/>
            <a:ext cx="4857752" cy="995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4" descr="http://img-fotki.yandex.ru/get/6720/981986.39/0_85e76_c1b3ce52_ori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500562" y="0"/>
            <a:ext cx="4857752" cy="99522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Скругленный прямоугольник 11"/>
          <p:cNvSpPr/>
          <p:nvPr/>
        </p:nvSpPr>
        <p:spPr>
          <a:xfrm>
            <a:off x="571472" y="4500570"/>
            <a:ext cx="2500330" cy="71438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429124" y="4572008"/>
            <a:ext cx="2500330" cy="64294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785786" y="4572008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 smtClean="0"/>
              <a:t>Фактична</a:t>
            </a:r>
            <a:endParaRPr lang="ru-RU" sz="2800" b="1" i="1" u="sng" dirty="0"/>
          </a:p>
        </p:txBody>
      </p:sp>
      <p:sp>
        <p:nvSpPr>
          <p:cNvPr id="15" name="TextBox 14"/>
          <p:cNvSpPr txBox="1"/>
          <p:nvPr/>
        </p:nvSpPr>
        <p:spPr>
          <a:xfrm>
            <a:off x="4786314" y="4643446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 smtClean="0"/>
              <a:t>Офіційна</a:t>
            </a:r>
            <a:endParaRPr lang="ru-RU" sz="2800" b="1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571472" y="214290"/>
            <a:ext cx="8072494" cy="100013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714348" y="214290"/>
            <a:ext cx="82153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/>
              <a:t>Прояви фактичної стандартизації в історичній парадигмі</a:t>
            </a:r>
            <a:endParaRPr lang="ru-RU" sz="2800" b="1" i="1" u="sng" dirty="0"/>
          </a:p>
        </p:txBody>
      </p:sp>
      <p:pic>
        <p:nvPicPr>
          <p:cNvPr id="2050" name="Picture 2" descr="http://img-fotki.yandex.ru/get/6428/981986.2a/0_8345c_b2c9eab9_ori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0985306">
            <a:off x="1122128" y="1452274"/>
            <a:ext cx="2083093" cy="2362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 descr="https://img-fotki.yandex.ru/get/5203/2839712.59/0_14e32e_7dfa3f18_ori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29322" y="1714488"/>
            <a:ext cx="2571768" cy="20017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4" name="Picture 6" descr="http://papus666.narod.ru/clipart/b/bum/bumag118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071802" y="1714488"/>
            <a:ext cx="3000396" cy="17525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6" name="Picture 8" descr="https://img-fotki.yandex.ru/get/51809/200418627.17d/0_17a7c5_ead54b14_orig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42910" y="4143380"/>
            <a:ext cx="1643074" cy="2071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8" name="Picture 10" descr="http://img.lenagold.ru/v/vesy/vesy31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357422" y="3714752"/>
            <a:ext cx="2366041" cy="2326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0" name="Picture 12" descr="http://img.lenagold.ru/k/kassa/kassa007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58746" y="4143380"/>
            <a:ext cx="2085254" cy="2030234"/>
          </a:xfrm>
          <a:prstGeom prst="rect">
            <a:avLst/>
          </a:prstGeom>
          <a:noFill/>
        </p:spPr>
      </p:pic>
      <p:pic>
        <p:nvPicPr>
          <p:cNvPr id="2062" name="Picture 14" descr="http://papus666.narod.ru/clipart/a/arh/arhit50.png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4496033" y="3786190"/>
            <a:ext cx="2612521" cy="25717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642910" y="214290"/>
            <a:ext cx="8072494" cy="100013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71472" y="214290"/>
            <a:ext cx="8358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/>
              <a:t>Прояви фактичної стандартизації в історичній парадигмі</a:t>
            </a:r>
            <a:endParaRPr lang="ru-RU" sz="2800" b="1" i="1" u="sng" dirty="0"/>
          </a:p>
        </p:txBody>
      </p:sp>
      <p:pic>
        <p:nvPicPr>
          <p:cNvPr id="1030" name="Picture 6" descr="http://dumay-golovoy.ru/wp-content/uploads/2011/10/stroyka-porami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571612"/>
            <a:ext cx="5187496" cy="3429024"/>
          </a:xfrm>
          <a:prstGeom prst="rect">
            <a:avLst/>
          </a:prstGeom>
          <a:noFill/>
        </p:spPr>
      </p:pic>
      <p:pic>
        <p:nvPicPr>
          <p:cNvPr id="1028" name="Picture 4" descr="http://www.ice-nut.ru/egypt/egypt03406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1928802"/>
            <a:ext cx="3143272" cy="41358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https://img-fotki.yandex.ru/get/37849/200418627.177/0_17670f_d2f644f3_orig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714752"/>
            <a:ext cx="6723253" cy="28355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642910" y="214290"/>
            <a:ext cx="8072494" cy="100013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71472" y="214290"/>
            <a:ext cx="8358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/>
              <a:t>Прояви фактичної стандартизації в історичній парадигмі</a:t>
            </a:r>
            <a:endParaRPr lang="ru-RU" sz="2800" b="1" i="1" u="sng" dirty="0"/>
          </a:p>
        </p:txBody>
      </p:sp>
      <p:pic>
        <p:nvPicPr>
          <p:cNvPr id="17414" name="Picture 6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500174"/>
            <a:ext cx="4762500" cy="3457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12" name="Picture 4" descr="http://papus666.narod.ru/clipart/a/arh/arhit23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786446" y="1571612"/>
            <a:ext cx="3082477" cy="4727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10" name="Picture 2" descr="http://papus666.narod.ru/clipart/a/arh/arhit07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500430" y="4071942"/>
            <a:ext cx="2571768" cy="24447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18" name="Picture 10" descr="http://papus666.narod.ru/clipart/a/arh/arhit21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571472" y="5072074"/>
            <a:ext cx="2985893" cy="10022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642910" y="214290"/>
            <a:ext cx="8072494" cy="100013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71472" y="214290"/>
            <a:ext cx="8358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/>
              <a:t>Прояви фактичної стандартизації в історичній парадигмі</a:t>
            </a:r>
            <a:endParaRPr lang="ru-RU" sz="2800" b="1" i="1" u="sng" dirty="0"/>
          </a:p>
        </p:txBody>
      </p:sp>
      <p:pic>
        <p:nvPicPr>
          <p:cNvPr id="18434" name="Picture 2" descr="http://new.rusbani.ru/images/stories/vse_o_bane/bani_mira/rimskaya_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285860"/>
            <a:ext cx="4714900" cy="36528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36" name="Picture 4" descr="http://www.libma.ru/istorija/puteshestvie_v_drevnii_mir_illyustrirovannaja_yenciklopedija_dlja_detei/i_082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87761" y="1357298"/>
            <a:ext cx="4056239" cy="4299614"/>
          </a:xfrm>
          <a:prstGeom prst="rect">
            <a:avLst/>
          </a:prstGeom>
          <a:noFill/>
        </p:spPr>
      </p:pic>
      <p:pic>
        <p:nvPicPr>
          <p:cNvPr id="18440" name="Picture 8" descr="https://s-media-cache-ak0.pinimg.com/originals/ee/3a/e5/ee3ae5182e68306f310a34be986afef0.gif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0000"/>
          <a:stretch>
            <a:fillRect/>
          </a:stretch>
        </p:blipFill>
        <p:spPr bwMode="auto">
          <a:xfrm>
            <a:off x="1214414" y="4786322"/>
            <a:ext cx="5940669" cy="19288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642910" y="214290"/>
            <a:ext cx="8072494" cy="100013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71472" y="214290"/>
            <a:ext cx="8358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/>
              <a:t>Прояви фактичної стандартизації в історичній парадигмі</a:t>
            </a:r>
            <a:endParaRPr lang="ru-RU" sz="2800" b="1" i="1" u="sng" dirty="0"/>
          </a:p>
        </p:txBody>
      </p:sp>
      <p:pic>
        <p:nvPicPr>
          <p:cNvPr id="19458" name="Picture 2" descr="https://upload.wikimedia.org/wikipedia/commons/a/a5/Marchand_de_v%C3%AAtements_de_l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214422"/>
            <a:ext cx="3061608" cy="3571876"/>
          </a:xfrm>
          <a:prstGeom prst="rect">
            <a:avLst/>
          </a:prstGeom>
          <a:noFill/>
        </p:spPr>
      </p:pic>
      <p:pic>
        <p:nvPicPr>
          <p:cNvPr id="19462" name="Picture 6" descr="http://static.diary.ru/userdir/8/4/9/4/849469/756785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1357298"/>
            <a:ext cx="3857652" cy="3206360"/>
          </a:xfrm>
          <a:prstGeom prst="rect">
            <a:avLst/>
          </a:prstGeom>
          <a:noFill/>
        </p:spPr>
      </p:pic>
      <p:pic>
        <p:nvPicPr>
          <p:cNvPr id="19460" name="Picture 4" descr="http://lh6.ggpht.com/_De2rVj3mBZ0/TPIJf5ZkJaI/AAAAAAAABSY/I2QHyCTsK38/s70560071411%20-%20Codex%20Vindobana%203069,%20Austrian%20National%20Library,%20Vienna%20(First%20illustration%20of%20a%20serpentine%20lock.jpg"/>
          <p:cNvPicPr>
            <a:picLocks noChangeAspect="1" noChangeArrowheads="1"/>
          </p:cNvPicPr>
          <p:nvPr/>
        </p:nvPicPr>
        <p:blipFill>
          <a:blip r:embed="rId5"/>
          <a:srcRect l="10811" t="22059"/>
          <a:stretch>
            <a:fillRect/>
          </a:stretch>
        </p:blipFill>
        <p:spPr bwMode="auto">
          <a:xfrm>
            <a:off x="6500826" y="3857628"/>
            <a:ext cx="2357454" cy="2776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64" name="Picture 8" descr="http://swordmaster.org/uploads/2010/tkani-novgoroda/ris4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4572008"/>
            <a:ext cx="4701321" cy="20097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642910" y="214290"/>
            <a:ext cx="8072494" cy="100013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71472" y="214290"/>
            <a:ext cx="8358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/>
              <a:t>Прояви фактичної стандартизації в історичній парадигмі</a:t>
            </a:r>
            <a:endParaRPr lang="ru-RU" sz="2800" b="1" i="1" u="sng" dirty="0"/>
          </a:p>
        </p:txBody>
      </p:sp>
      <p:pic>
        <p:nvPicPr>
          <p:cNvPr id="20482" name="Picture 2" descr="https://upload.wikimedia.org/wikipedia/commons/a/af/%D0%98%D1%81%D1%82%D0%BE%D1%80%D0%B8%D1%8F-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428736"/>
            <a:ext cx="5490874" cy="2666997"/>
          </a:xfrm>
          <a:prstGeom prst="rect">
            <a:avLst/>
          </a:prstGeom>
          <a:noFill/>
        </p:spPr>
      </p:pic>
      <p:pic>
        <p:nvPicPr>
          <p:cNvPr id="20484" name="Picture 4" descr="http://pereosnastka.ru/gallery/obshhij-kurs-slesarnogo-dela/image_26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1714488"/>
            <a:ext cx="3108880" cy="23431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486" name="Picture 6" descr="http://rcit.su/gallery/rzd-pm-01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4572008"/>
            <a:ext cx="3429024" cy="1828798"/>
          </a:xfrm>
          <a:prstGeom prst="rect">
            <a:avLst/>
          </a:prstGeom>
          <a:noFill/>
        </p:spPr>
      </p:pic>
      <p:pic>
        <p:nvPicPr>
          <p:cNvPr id="20490" name="Picture 10" descr="http://dic.academic.ru/pictures/brokgauz_efron/b10_472-1.jp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4500562" y="4214818"/>
            <a:ext cx="4227576" cy="2401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642910" y="214290"/>
            <a:ext cx="8072494" cy="100013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71472" y="214290"/>
            <a:ext cx="8358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/>
              <a:t>Прояви фактичної стандартизації в історичній парадигмі</a:t>
            </a:r>
            <a:endParaRPr lang="ru-RU" sz="2800" b="1" i="1" u="sng" dirty="0"/>
          </a:p>
        </p:txBody>
      </p:sp>
      <p:pic>
        <p:nvPicPr>
          <p:cNvPr id="21506" name="Picture 2" descr="Картинки по запросу карат"/>
          <p:cNvPicPr>
            <a:picLocks noChangeAspect="1" noChangeArrowheads="1"/>
          </p:cNvPicPr>
          <p:nvPr/>
        </p:nvPicPr>
        <p:blipFill>
          <a:blip r:embed="rId3"/>
          <a:srcRect r="16969"/>
          <a:stretch>
            <a:fillRect/>
          </a:stretch>
        </p:blipFill>
        <p:spPr bwMode="auto">
          <a:xfrm>
            <a:off x="285720" y="1428736"/>
            <a:ext cx="4357718" cy="2466975"/>
          </a:xfrm>
          <a:prstGeom prst="rect">
            <a:avLst/>
          </a:prstGeom>
          <a:noFill/>
        </p:spPr>
      </p:pic>
      <p:pic>
        <p:nvPicPr>
          <p:cNvPr id="21508" name="Picture 4" descr="http://images.easyfreeclipart.com/1118/gold-scepter-red-amp-glitter-jeweled-111824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 rot="19252766">
            <a:off x="908815" y="5209518"/>
            <a:ext cx="2321321" cy="21205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10" name="Picture 6" descr="http://wellness.co.ua/wp-content/uploads/2016/01/Arms_anatomy-Labels1-1024x475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67" t="24706" r="55796" b="18822"/>
          <a:stretch>
            <a:fillRect/>
          </a:stretch>
        </p:blipFill>
        <p:spPr bwMode="auto">
          <a:xfrm>
            <a:off x="714348" y="3714752"/>
            <a:ext cx="2857488" cy="2032029"/>
          </a:xfrm>
          <a:prstGeom prst="rect">
            <a:avLst/>
          </a:prstGeom>
          <a:noFill/>
        </p:spPr>
      </p:pic>
      <p:pic>
        <p:nvPicPr>
          <p:cNvPr id="21514" name="Picture 10" descr="http://blog.vilisov.info/blog_img/blog_vilisov_info_136538647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9190" y="1357298"/>
            <a:ext cx="3857652" cy="5230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928794" y="285728"/>
            <a:ext cx="5572164" cy="100013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428860" y="500042"/>
            <a:ext cx="4786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/>
              <a:t>Стандартизація в природі</a:t>
            </a:r>
            <a:endParaRPr lang="ru-RU" sz="2800" b="1" i="1" u="sng" dirty="0"/>
          </a:p>
        </p:txBody>
      </p:sp>
      <p:pic>
        <p:nvPicPr>
          <p:cNvPr id="24578" name="Picture 2" descr="Картинки по запросу сот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428736"/>
            <a:ext cx="3643338" cy="2714644"/>
          </a:xfrm>
          <a:prstGeom prst="rect">
            <a:avLst/>
          </a:prstGeom>
          <a:noFill/>
        </p:spPr>
      </p:pic>
      <p:pic>
        <p:nvPicPr>
          <p:cNvPr id="24580" name="Picture 4" descr="Картинки по запросу гнезда ласточек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4143380"/>
            <a:ext cx="3500462" cy="2464326"/>
          </a:xfrm>
          <a:prstGeom prst="rect">
            <a:avLst/>
          </a:prstGeom>
          <a:noFill/>
        </p:spPr>
      </p:pic>
      <p:pic>
        <p:nvPicPr>
          <p:cNvPr id="24582" name="Picture 6" descr="Похожее изображени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1357298"/>
            <a:ext cx="4544193" cy="2643206"/>
          </a:xfrm>
          <a:prstGeom prst="rect">
            <a:avLst/>
          </a:prstGeom>
          <a:noFill/>
        </p:spPr>
      </p:pic>
      <p:pic>
        <p:nvPicPr>
          <p:cNvPr id="24584" name="Picture 8" descr="Картинки по запросу звуки животных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2" y="4058256"/>
            <a:ext cx="3857652" cy="2585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642910" y="214290"/>
            <a:ext cx="8072494" cy="100013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14348" y="285728"/>
            <a:ext cx="7858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/>
              <a:t>Історія формування органів стандартизації </a:t>
            </a:r>
            <a:endParaRPr lang="ru-RU" sz="2800" b="1" i="1" u="sng" dirty="0"/>
          </a:p>
        </p:txBody>
      </p:sp>
      <p:pic>
        <p:nvPicPr>
          <p:cNvPr id="22534" name="Picture 6" descr="https://s-media-cache-ak0.pinimg.com/originals/0b/fe/89/0bfe8903a4577b3ac1a12333304e50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928670"/>
            <a:ext cx="2143140" cy="2680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Скругленный прямоугольник 11"/>
          <p:cNvSpPr/>
          <p:nvPr/>
        </p:nvSpPr>
        <p:spPr>
          <a:xfrm>
            <a:off x="6081690" y="3571876"/>
            <a:ext cx="3062310" cy="723904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215042" y="3500438"/>
            <a:ext cx="2928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i="1" u="sng" dirty="0" smtClean="0"/>
              <a:t>Комітет стандартів</a:t>
            </a:r>
          </a:p>
          <a:p>
            <a:pPr algn="ctr"/>
            <a:r>
              <a:rPr lang="uk-UA" sz="2000" b="1" i="1" u="sng" dirty="0" smtClean="0"/>
              <a:t>Англія, 1901</a:t>
            </a:r>
            <a:endParaRPr lang="ru-RU" sz="2000" b="1" i="1" u="sng" dirty="0"/>
          </a:p>
        </p:txBody>
      </p:sp>
      <p:pic>
        <p:nvPicPr>
          <p:cNvPr id="22536" name="Picture 8" descr="Картинки по запросу голландия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85786" y="928670"/>
            <a:ext cx="3014658" cy="20097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Скругленный прямоугольник 14"/>
          <p:cNvSpPr/>
          <p:nvPr/>
        </p:nvSpPr>
        <p:spPr>
          <a:xfrm>
            <a:off x="857224" y="2428868"/>
            <a:ext cx="2633682" cy="50006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u="sng" dirty="0" err="1" smtClean="0">
                <a:solidFill>
                  <a:schemeClr val="tx1"/>
                </a:solidFill>
              </a:rPr>
              <a:t>Голандія</a:t>
            </a:r>
            <a:r>
              <a:rPr lang="uk-UA" sz="2400" b="1" u="sng" dirty="0" smtClean="0">
                <a:solidFill>
                  <a:schemeClr val="tx1"/>
                </a:solidFill>
              </a:rPr>
              <a:t>, 1916</a:t>
            </a:r>
            <a:endParaRPr lang="ru-RU" sz="2400" b="1" u="sng" dirty="0">
              <a:solidFill>
                <a:schemeClr val="tx1"/>
              </a:solidFill>
            </a:endParaRPr>
          </a:p>
        </p:txBody>
      </p:sp>
      <p:pic>
        <p:nvPicPr>
          <p:cNvPr id="22538" name="Picture 10" descr="Картинки по запросу герман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3000372"/>
            <a:ext cx="2928705" cy="1662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0" name="Picture 2" descr="http://vserisunki.ru/papka3/planetazemlya/zemlja_mini.pn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1000108"/>
            <a:ext cx="3586206" cy="3276607"/>
          </a:xfrm>
          <a:prstGeom prst="rect">
            <a:avLst/>
          </a:prstGeom>
          <a:noFill/>
        </p:spPr>
      </p:pic>
      <p:pic>
        <p:nvPicPr>
          <p:cNvPr id="22540" name="Picture 12" descr="Картинки по запросу франция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7128" y="4357694"/>
            <a:ext cx="1566872" cy="25003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42" name="Picture 14" descr="Картинки по запросу сша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3643306" y="4929198"/>
            <a:ext cx="2142296" cy="18573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46" name="Picture 18" descr="Похожее изображение"/>
          <p:cNvPicPr>
            <a:picLocks noChangeAspect="1" noChangeArrowheads="1"/>
          </p:cNvPicPr>
          <p:nvPr/>
        </p:nvPicPr>
        <p:blipFill>
          <a:blip r:embed="rId9"/>
          <a:srcRect l="21667" r="19999"/>
          <a:stretch>
            <a:fillRect/>
          </a:stretch>
        </p:blipFill>
        <p:spPr bwMode="auto">
          <a:xfrm>
            <a:off x="5857884" y="4429132"/>
            <a:ext cx="1714512" cy="24288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3" name="Скругленный прямоугольник 22"/>
          <p:cNvSpPr/>
          <p:nvPr/>
        </p:nvSpPr>
        <p:spPr>
          <a:xfrm>
            <a:off x="4429124" y="6357958"/>
            <a:ext cx="4357718" cy="50004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u="sng" dirty="0" smtClean="0">
                <a:solidFill>
                  <a:schemeClr val="tx1"/>
                </a:solidFill>
              </a:rPr>
              <a:t>США, Швейцарія, Франція, 1918</a:t>
            </a:r>
            <a:endParaRPr lang="ru-RU" sz="2000" b="1" u="sng" dirty="0">
              <a:solidFill>
                <a:schemeClr val="tx1"/>
              </a:solidFill>
            </a:endParaRPr>
          </a:p>
        </p:txBody>
      </p:sp>
      <p:pic>
        <p:nvPicPr>
          <p:cNvPr id="22548" name="Picture 20" descr="Картинки по запросу россия"/>
          <p:cNvPicPr>
            <a:picLocks noChangeAspect="1" noChangeArrowheads="1"/>
          </p:cNvPicPr>
          <p:nvPr/>
        </p:nvPicPr>
        <p:blipFill>
          <a:blip r:embed="rId10"/>
          <a:srcRect t="11250"/>
          <a:stretch>
            <a:fillRect/>
          </a:stretch>
        </p:blipFill>
        <p:spPr bwMode="auto">
          <a:xfrm>
            <a:off x="214282" y="4714884"/>
            <a:ext cx="2987823" cy="16906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Скругленный прямоугольник 17"/>
          <p:cNvSpPr/>
          <p:nvPr/>
        </p:nvSpPr>
        <p:spPr>
          <a:xfrm>
            <a:off x="2714612" y="4357694"/>
            <a:ext cx="2847996" cy="50006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u="sng" dirty="0" smtClean="0">
                <a:solidFill>
                  <a:schemeClr val="tx1"/>
                </a:solidFill>
              </a:rPr>
              <a:t>Німеччина, 1917</a:t>
            </a:r>
            <a:endParaRPr lang="ru-RU" sz="2400" b="1" u="sng" dirty="0">
              <a:solidFill>
                <a:schemeClr val="tx1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0" y="6286520"/>
            <a:ext cx="3786214" cy="57148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u="sng" dirty="0" smtClean="0">
                <a:solidFill>
                  <a:schemeClr val="tx1"/>
                </a:solidFill>
              </a:rPr>
              <a:t>Комітет еталонів та стандартів</a:t>
            </a:r>
          </a:p>
          <a:p>
            <a:pPr algn="ctr"/>
            <a:r>
              <a:rPr lang="uk-UA" sz="2000" b="1" u="sng" dirty="0" smtClean="0">
                <a:solidFill>
                  <a:schemeClr val="tx1"/>
                </a:solidFill>
              </a:rPr>
              <a:t>Росія, 1923</a:t>
            </a:r>
            <a:endParaRPr lang="ru-RU" sz="2000" b="1" u="sng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928794" y="285728"/>
            <a:ext cx="5000660" cy="78581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857356" y="357166"/>
            <a:ext cx="4714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/>
              <a:t>Історія формування</a:t>
            </a:r>
            <a:r>
              <a:rPr lang="uk-UA" sz="2800" b="1" u="sng" dirty="0" smtClean="0"/>
              <a:t> (</a:t>
            </a:r>
            <a:r>
              <a:rPr lang="en-US" sz="2800" b="1" u="sng" dirty="0" smtClean="0"/>
              <a:t>IS</a:t>
            </a:r>
            <a:r>
              <a:rPr lang="uk-UA" sz="2800" b="1" u="sng" dirty="0" smtClean="0"/>
              <a:t>О</a:t>
            </a:r>
            <a:r>
              <a:rPr lang="en-US" sz="2800" b="1" u="sng" dirty="0" smtClean="0"/>
              <a:t>)</a:t>
            </a:r>
            <a:r>
              <a:rPr lang="uk-UA" sz="2800" b="1" i="1" u="sng" dirty="0" smtClean="0"/>
              <a:t> </a:t>
            </a:r>
            <a:endParaRPr lang="ru-RU" sz="2800" b="1" i="1" u="sng" dirty="0"/>
          </a:p>
        </p:txBody>
      </p:sp>
      <p:sp>
        <p:nvSpPr>
          <p:cNvPr id="12" name="Пятно 1 11"/>
          <p:cNvSpPr/>
          <p:nvPr/>
        </p:nvSpPr>
        <p:spPr>
          <a:xfrm>
            <a:off x="4500562" y="857232"/>
            <a:ext cx="3000396" cy="2428892"/>
          </a:xfrm>
          <a:prstGeom prst="irregularSeal1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554" name="Picture 2" descr="http://only-photo.ru/uploads/posts/2012-03/1331208650_iso-4eeb097031a6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2643182"/>
            <a:ext cx="2955787" cy="2446540"/>
          </a:xfrm>
          <a:prstGeom prst="rect">
            <a:avLst/>
          </a:prstGeom>
          <a:noFill/>
        </p:spPr>
      </p:pic>
      <p:sp>
        <p:nvSpPr>
          <p:cNvPr id="10" name="Стрелка вниз 9"/>
          <p:cNvSpPr/>
          <p:nvPr/>
        </p:nvSpPr>
        <p:spPr>
          <a:xfrm rot="16200000">
            <a:off x="3750463" y="1250141"/>
            <a:ext cx="714380" cy="1500198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0100" y="1357298"/>
            <a:ext cx="2714644" cy="142876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u="sng" dirty="0" smtClean="0">
                <a:solidFill>
                  <a:schemeClr val="tx1"/>
                </a:solidFill>
              </a:rPr>
              <a:t>Міжнародна організація по </a:t>
            </a:r>
            <a:r>
              <a:rPr lang="uk-UA" sz="2400" b="1" u="sng" dirty="0" err="1" smtClean="0">
                <a:solidFill>
                  <a:schemeClr val="tx1"/>
                </a:solidFill>
              </a:rPr>
              <a:t>стандаризації</a:t>
            </a:r>
            <a:r>
              <a:rPr lang="uk-UA" sz="2400" b="1" u="sng" dirty="0" smtClean="0">
                <a:solidFill>
                  <a:schemeClr val="tx1"/>
                </a:solidFill>
              </a:rPr>
              <a:t> </a:t>
            </a:r>
            <a:r>
              <a:rPr lang="en-US" sz="2400" b="1" u="sng" dirty="0" smtClean="0">
                <a:solidFill>
                  <a:schemeClr val="tx1"/>
                </a:solidFill>
              </a:rPr>
              <a:t> </a:t>
            </a:r>
            <a:r>
              <a:rPr lang="uk-UA" sz="2400" b="1" u="sng" dirty="0" smtClean="0">
                <a:solidFill>
                  <a:schemeClr val="tx1"/>
                </a:solidFill>
              </a:rPr>
              <a:t>(</a:t>
            </a:r>
            <a:r>
              <a:rPr lang="en-US" sz="2400" b="1" u="sng" dirty="0" smtClean="0">
                <a:solidFill>
                  <a:schemeClr val="tx1"/>
                </a:solidFill>
              </a:rPr>
              <a:t>ISA)</a:t>
            </a:r>
            <a:r>
              <a:rPr lang="uk-UA" sz="2400" b="1" u="sng" dirty="0" smtClean="0">
                <a:solidFill>
                  <a:schemeClr val="tx1"/>
                </a:solidFill>
              </a:rPr>
              <a:t>, 1926</a:t>
            </a:r>
            <a:endParaRPr lang="ru-RU" sz="2400" b="1" u="sng" dirty="0">
              <a:solidFill>
                <a:schemeClr val="tx1"/>
              </a:solidFill>
            </a:endParaRPr>
          </a:p>
        </p:txBody>
      </p:sp>
      <p:sp>
        <p:nvSpPr>
          <p:cNvPr id="15" name="Стрелка вниз 14"/>
          <p:cNvSpPr/>
          <p:nvPr/>
        </p:nvSpPr>
        <p:spPr>
          <a:xfrm rot="4163857" flipH="1">
            <a:off x="5899881" y="4563075"/>
            <a:ext cx="714380" cy="1500198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000760" y="3714752"/>
            <a:ext cx="2928958" cy="142876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u="sng" dirty="0" smtClean="0">
                <a:solidFill>
                  <a:schemeClr val="tx1"/>
                </a:solidFill>
              </a:rPr>
              <a:t>Координаційний комітет із питань стандартизації, 1943</a:t>
            </a:r>
            <a:endParaRPr lang="ru-RU" sz="2400" b="1" u="sng" dirty="0">
              <a:solidFill>
                <a:schemeClr val="tx1"/>
              </a:solidFill>
            </a:endParaRPr>
          </a:p>
        </p:txBody>
      </p:sp>
      <p:sp>
        <p:nvSpPr>
          <p:cNvPr id="13" name="Круговая стрелка 12"/>
          <p:cNvSpPr/>
          <p:nvPr/>
        </p:nvSpPr>
        <p:spPr>
          <a:xfrm rot="3539428">
            <a:off x="5984442" y="1924713"/>
            <a:ext cx="2470071" cy="2025952"/>
          </a:xfrm>
          <a:prstGeom prst="circular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857752" y="1428736"/>
            <a:ext cx="2214578" cy="142876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u="sng" dirty="0" smtClean="0">
                <a:solidFill>
                  <a:schemeClr val="tx1"/>
                </a:solidFill>
              </a:rPr>
              <a:t>З 1939 р. Друга світова війна</a:t>
            </a:r>
            <a:endParaRPr lang="ru-RU" sz="2400" b="1" u="sng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57158" y="3357562"/>
            <a:ext cx="2214578" cy="2000264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u="sng" dirty="0" smtClean="0">
                <a:solidFill>
                  <a:schemeClr val="tx1"/>
                </a:solidFill>
              </a:rPr>
              <a:t>Міжнародна організація по </a:t>
            </a:r>
            <a:r>
              <a:rPr lang="uk-UA" sz="2400" b="1" u="sng" dirty="0" err="1" smtClean="0">
                <a:solidFill>
                  <a:schemeClr val="tx1"/>
                </a:solidFill>
              </a:rPr>
              <a:t>стандаризації</a:t>
            </a:r>
            <a:r>
              <a:rPr lang="uk-UA" sz="2400" b="1" u="sng" dirty="0" smtClean="0">
                <a:solidFill>
                  <a:schemeClr val="tx1"/>
                </a:solidFill>
              </a:rPr>
              <a:t> </a:t>
            </a:r>
            <a:r>
              <a:rPr lang="en-US" sz="2400" b="1" u="sng" dirty="0" smtClean="0">
                <a:solidFill>
                  <a:schemeClr val="tx1"/>
                </a:solidFill>
              </a:rPr>
              <a:t> </a:t>
            </a:r>
            <a:r>
              <a:rPr lang="uk-UA" sz="2400" b="1" u="sng" dirty="0" smtClean="0">
                <a:solidFill>
                  <a:schemeClr val="tx1"/>
                </a:solidFill>
              </a:rPr>
              <a:t>(</a:t>
            </a:r>
            <a:r>
              <a:rPr lang="en-US" sz="2400" b="1" u="sng" dirty="0" smtClean="0">
                <a:solidFill>
                  <a:schemeClr val="tx1"/>
                </a:solidFill>
              </a:rPr>
              <a:t>IS</a:t>
            </a:r>
            <a:r>
              <a:rPr lang="uk-UA" sz="2400" b="1" u="sng" dirty="0" smtClean="0">
                <a:solidFill>
                  <a:schemeClr val="tx1"/>
                </a:solidFill>
              </a:rPr>
              <a:t>О</a:t>
            </a:r>
            <a:r>
              <a:rPr lang="en-US" sz="2400" b="1" u="sng" dirty="0" smtClean="0">
                <a:solidFill>
                  <a:schemeClr val="tx1"/>
                </a:solidFill>
              </a:rPr>
              <a:t>)</a:t>
            </a:r>
            <a:r>
              <a:rPr lang="uk-UA" sz="2400" b="1" u="sng" dirty="0" smtClean="0">
                <a:solidFill>
                  <a:schemeClr val="tx1"/>
                </a:solidFill>
              </a:rPr>
              <a:t>, 1926</a:t>
            </a:r>
            <a:endParaRPr lang="ru-RU" sz="2400" b="1" u="sng" dirty="0">
              <a:solidFill>
                <a:schemeClr val="tx1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7321838" flipH="1">
            <a:off x="1971882" y="5001559"/>
            <a:ext cx="714380" cy="1500198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928926" y="5143512"/>
            <a:ext cx="2643206" cy="142876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u="sng" dirty="0" smtClean="0">
                <a:solidFill>
                  <a:schemeClr val="tx1"/>
                </a:solidFill>
              </a:rPr>
              <a:t>Координаційний комітет із питань стандартизації, 1943</a:t>
            </a:r>
            <a:endParaRPr lang="ru-RU" sz="2400" b="1" u="sng" dirty="0">
              <a:solidFill>
                <a:schemeClr val="tx1"/>
              </a:solidFill>
            </a:endParaRPr>
          </a:p>
        </p:txBody>
      </p:sp>
      <p:pic>
        <p:nvPicPr>
          <p:cNvPr id="23558" name="Picture 6" descr="http://www.lenagold.ru/fon/clipart/l/lud/ludy75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00098" y="0"/>
            <a:ext cx="2698735" cy="2857484"/>
          </a:xfrm>
          <a:prstGeom prst="rect">
            <a:avLst/>
          </a:prstGeom>
          <a:noFill/>
        </p:spPr>
      </p:pic>
      <p:pic>
        <p:nvPicPr>
          <p:cNvPr id="23560" name="Picture 8" descr="http://www.lenagold.ru/fon/clipart/l/lud/ludy53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58082" y="142852"/>
            <a:ext cx="2214578" cy="2786058"/>
          </a:xfrm>
          <a:prstGeom prst="rect">
            <a:avLst/>
          </a:prstGeom>
          <a:noFill/>
        </p:spPr>
      </p:pic>
      <p:pic>
        <p:nvPicPr>
          <p:cNvPr id="23562" name="Picture 10" descr="Картинки по запросу раскрытая книга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972145" y="4760905"/>
            <a:ext cx="3171855" cy="2097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2143108" y="214290"/>
            <a:ext cx="5572164" cy="100013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500298" y="428604"/>
            <a:ext cx="4786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i="1" u="sng" dirty="0" smtClean="0"/>
              <a:t>Структура</a:t>
            </a:r>
            <a:r>
              <a:rPr lang="en-US" sz="3200" b="1" i="1" u="sng" dirty="0" smtClean="0"/>
              <a:t> ISO</a:t>
            </a:r>
            <a:r>
              <a:rPr lang="uk-UA" sz="3200" b="1" i="1" u="sng" dirty="0" smtClean="0"/>
              <a:t> </a:t>
            </a:r>
            <a:endParaRPr lang="ru-RU" sz="3200" b="1" i="1" u="sng" dirty="0"/>
          </a:p>
        </p:txBody>
      </p:sp>
      <p:pic>
        <p:nvPicPr>
          <p:cNvPr id="25602" name="Picture 2" descr="http://pidruchniki.com/imag/econom/kir_sstp/image015.jpg"/>
          <p:cNvPicPr>
            <a:picLocks noChangeAspect="1" noChangeArrowheads="1"/>
          </p:cNvPicPr>
          <p:nvPr/>
        </p:nvPicPr>
        <p:blipFill>
          <a:blip r:embed="rId3"/>
          <a:srcRect l="3751" r="11249"/>
          <a:stretch>
            <a:fillRect/>
          </a:stretch>
        </p:blipFill>
        <p:spPr bwMode="auto">
          <a:xfrm>
            <a:off x="4071934" y="1285860"/>
            <a:ext cx="4857784" cy="5346650"/>
          </a:xfrm>
          <a:prstGeom prst="rect">
            <a:avLst/>
          </a:prstGeom>
          <a:noFill/>
        </p:spPr>
      </p:pic>
      <p:pic>
        <p:nvPicPr>
          <p:cNvPr id="25604" name="Picture 4" descr="https://upload.wikimedia.org/wikipedia/commons/thumb/0/05/ISO_Members.svg/1200px-ISO_Members.svg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00098" y="1357298"/>
            <a:ext cx="5000660" cy="3801415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642910" y="4714884"/>
            <a:ext cx="2990872" cy="65246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u="sng" dirty="0" smtClean="0">
                <a:solidFill>
                  <a:schemeClr val="tx1"/>
                </a:solidFill>
              </a:rPr>
              <a:t>Понад 130 країн</a:t>
            </a:r>
            <a:endParaRPr lang="ru-RU" sz="2400" b="1" i="1" u="sng" dirty="0">
              <a:solidFill>
                <a:schemeClr val="tx1"/>
              </a:solidFill>
            </a:endParaRPr>
          </a:p>
        </p:txBody>
      </p:sp>
      <p:pic>
        <p:nvPicPr>
          <p:cNvPr id="25606" name="Picture 6" descr="http://mashintop.ru/userfiles/image/iso_logo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57158" y="5429264"/>
            <a:ext cx="3515392" cy="12858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Рисунок 10" descr="Desktop-typewriter-pencil-case-and-clock-Stock-Pho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1" y="142852"/>
            <a:ext cx="8715437" cy="6715148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214282" y="1000108"/>
            <a:ext cx="8715436" cy="5786454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71670" y="285728"/>
            <a:ext cx="5500726" cy="100013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00108"/>
            <a:ext cx="835824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1.БасаковМ.И. </a:t>
            </a:r>
            <a:r>
              <a:rPr lang="ru-RU" b="1" dirty="0" err="1" smtClean="0"/>
              <a:t>Основи</a:t>
            </a:r>
            <a:r>
              <a:rPr lang="ru-RU" b="1" dirty="0" smtClean="0"/>
              <a:t> </a:t>
            </a:r>
            <a:r>
              <a:rPr lang="ru-RU" b="1" dirty="0" err="1" smtClean="0"/>
              <a:t>стандартизації</a:t>
            </a:r>
            <a:r>
              <a:rPr lang="ru-RU" b="1" dirty="0" smtClean="0"/>
              <a:t>, </a:t>
            </a:r>
            <a:r>
              <a:rPr lang="ru-RU" b="1" dirty="0" err="1" smtClean="0"/>
              <a:t>метрології</a:t>
            </a:r>
            <a:r>
              <a:rPr lang="ru-RU" b="1" dirty="0" smtClean="0"/>
              <a:t>, </a:t>
            </a:r>
            <a:r>
              <a:rPr lang="ru-RU" b="1" dirty="0" err="1" smtClean="0"/>
              <a:t>сертифікації</a:t>
            </a:r>
            <a:r>
              <a:rPr lang="ru-RU" b="1" dirty="0" smtClean="0"/>
              <a:t>. </a:t>
            </a:r>
            <a:r>
              <a:rPr lang="ru-RU" b="1" dirty="0" err="1" smtClean="0"/>
              <a:t>Рн</a:t>
            </a:r>
            <a:r>
              <a:rPr lang="ru-RU" b="1" dirty="0" smtClean="0"/>
              <a:t>/Д.: </a:t>
            </a:r>
            <a:r>
              <a:rPr lang="ru-RU" b="1" dirty="0" err="1" smtClean="0"/>
              <a:t>Фенікс</a:t>
            </a:r>
            <a:r>
              <a:rPr lang="ru-RU" b="1" dirty="0" smtClean="0"/>
              <a:t>, 2008. –192с. 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2.БичківськийР.В., </a:t>
            </a:r>
            <a:r>
              <a:rPr lang="ru-RU" b="1" dirty="0" err="1" smtClean="0"/>
              <a:t>СтолярчукП.Г</a:t>
            </a:r>
            <a:r>
              <a:rPr lang="ru-RU" b="1" dirty="0" smtClean="0"/>
              <a:t>., </a:t>
            </a:r>
            <a:r>
              <a:rPr lang="ru-RU" b="1" dirty="0" err="1" smtClean="0"/>
              <a:t>ГамулаП.Р.Метрологія,стандартизація,управлінняякістю</a:t>
            </a:r>
            <a:r>
              <a:rPr lang="ru-RU" b="1" dirty="0" smtClean="0"/>
              <a:t> </a:t>
            </a:r>
            <a:r>
              <a:rPr lang="ru-RU" b="1" dirty="0" err="1" smtClean="0"/>
              <a:t>йсертифікація</a:t>
            </a:r>
            <a:r>
              <a:rPr lang="ru-RU" b="1" dirty="0" smtClean="0"/>
              <a:t>. Л.: </a:t>
            </a:r>
            <a:r>
              <a:rPr lang="ru-RU" b="1" dirty="0" err="1" smtClean="0"/>
              <a:t>Львівскаполітехніка</a:t>
            </a:r>
            <a:r>
              <a:rPr lang="ru-RU" b="1" dirty="0" smtClean="0"/>
              <a:t>, 2008. 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3.БадировД.Т.,Байков А.В. </a:t>
            </a:r>
            <a:r>
              <a:rPr lang="ru-RU" b="1" dirty="0" err="1" smtClean="0"/>
              <a:t>Основи</a:t>
            </a:r>
            <a:r>
              <a:rPr lang="ru-RU" b="1" dirty="0" smtClean="0"/>
              <a:t> </a:t>
            </a:r>
            <a:r>
              <a:rPr lang="ru-RU" b="1" dirty="0" err="1" smtClean="0"/>
              <a:t>стандартизації</a:t>
            </a:r>
            <a:r>
              <a:rPr lang="ru-RU" b="1" dirty="0" smtClean="0"/>
              <a:t>, та контролю за </a:t>
            </a:r>
            <a:r>
              <a:rPr lang="ru-RU" b="1" dirty="0" err="1" smtClean="0"/>
              <a:t>якістю</a:t>
            </a:r>
            <a:r>
              <a:rPr lang="ru-RU" b="1" dirty="0" smtClean="0"/>
              <a:t> </a:t>
            </a:r>
            <a:r>
              <a:rPr lang="ru-RU" b="1" dirty="0" err="1" smtClean="0"/>
              <a:t>продукції</a:t>
            </a:r>
            <a:r>
              <a:rPr lang="ru-RU" b="1" dirty="0" smtClean="0"/>
              <a:t>. М.: Транспорт, 2006. –222с. 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4. </a:t>
            </a:r>
            <a:r>
              <a:rPr lang="ru-RU" b="1" dirty="0" err="1" smtClean="0"/>
              <a:t>ПавловВ.І.,Мишко</a:t>
            </a:r>
            <a:r>
              <a:rPr lang="ru-RU" b="1" dirty="0" smtClean="0"/>
              <a:t> </a:t>
            </a:r>
            <a:r>
              <a:rPr lang="ru-RU" b="1" dirty="0" err="1" smtClean="0"/>
              <a:t>О.В.,ОпьоноваІ.В.,ПавліхаН.В.Основистандартизації,сертифікації</a:t>
            </a:r>
            <a:r>
              <a:rPr lang="ru-RU" b="1" dirty="0" smtClean="0"/>
              <a:t> </a:t>
            </a:r>
            <a:r>
              <a:rPr lang="ru-RU" b="1" dirty="0" err="1" smtClean="0"/>
              <a:t>таідентифікаціїтоварів:Навчальнийпосібник</a:t>
            </a:r>
            <a:r>
              <a:rPr lang="ru-RU" b="1" dirty="0" smtClean="0"/>
              <a:t>. -</a:t>
            </a:r>
            <a:r>
              <a:rPr lang="ru-RU" b="1" dirty="0" err="1" smtClean="0"/>
              <a:t>Київ</a:t>
            </a:r>
            <a:r>
              <a:rPr lang="ru-RU" b="1" dirty="0" smtClean="0"/>
              <a:t>: Кондор, 2004.- 230 </a:t>
            </a:r>
            <a:r>
              <a:rPr lang="ru-RU" b="1" dirty="0" err="1" smtClean="0"/>
              <a:t>з</a:t>
            </a:r>
            <a:r>
              <a:rPr lang="ru-RU" b="1" dirty="0" smtClean="0"/>
              <a:t>. 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5. Бриль </a:t>
            </a:r>
            <a:r>
              <a:rPr lang="ru-RU" b="1" dirty="0" err="1" smtClean="0"/>
              <a:t>М.С.,НакулЭ.И</a:t>
            </a:r>
            <a:r>
              <a:rPr lang="ru-RU" b="1" dirty="0" smtClean="0"/>
              <a:t>. </a:t>
            </a:r>
            <a:r>
              <a:rPr lang="ru-RU" b="1" dirty="0" err="1" smtClean="0"/>
              <a:t>Основи</a:t>
            </a:r>
            <a:r>
              <a:rPr lang="ru-RU" b="1" dirty="0" smtClean="0"/>
              <a:t> </a:t>
            </a:r>
            <a:r>
              <a:rPr lang="ru-RU" b="1" dirty="0" err="1" smtClean="0"/>
              <a:t>стандартизації</a:t>
            </a:r>
            <a:r>
              <a:rPr lang="ru-RU" b="1" dirty="0" smtClean="0"/>
              <a:t>. Контроль </a:t>
            </a:r>
            <a:r>
              <a:rPr lang="ru-RU" b="1" dirty="0" err="1" smtClean="0"/>
              <a:t>і</a:t>
            </a:r>
            <a:r>
              <a:rPr lang="ru-RU" b="1" dirty="0" smtClean="0"/>
              <a:t> </a:t>
            </a:r>
            <a:r>
              <a:rPr lang="ru-RU" b="1" dirty="0" err="1" smtClean="0"/>
              <a:t>управління</a:t>
            </a:r>
            <a:r>
              <a:rPr lang="ru-RU" b="1" dirty="0" smtClean="0"/>
              <a:t> </a:t>
            </a:r>
            <a:r>
              <a:rPr lang="ru-RU" b="1" dirty="0" err="1" smtClean="0"/>
              <a:t>якістю</a:t>
            </a:r>
            <a:r>
              <a:rPr lang="ru-RU" b="1" dirty="0" smtClean="0"/>
              <a:t> </a:t>
            </a:r>
            <a:r>
              <a:rPr lang="ru-RU" b="1" dirty="0" err="1" smtClean="0"/>
              <a:t>продукції</a:t>
            </a:r>
            <a:r>
              <a:rPr lang="ru-RU" b="1" dirty="0" smtClean="0"/>
              <a:t>. </a:t>
            </a:r>
            <a:r>
              <a:rPr lang="ru-RU" b="1" dirty="0" err="1" smtClean="0"/>
              <a:t>До.:В.ш</a:t>
            </a:r>
            <a:r>
              <a:rPr lang="ru-RU" b="1" dirty="0" smtClean="0"/>
              <a:t>., 1980. –272с.</a:t>
            </a:r>
          </a:p>
          <a:p>
            <a:pPr algn="ctr"/>
            <a:endParaRPr lang="uk-UA" b="1" dirty="0" smtClean="0"/>
          </a:p>
          <a:p>
            <a:pPr algn="ctr"/>
            <a:r>
              <a:rPr lang="uk-UA" b="1" dirty="0" smtClean="0"/>
              <a:t>6.Ресурси сайту Дитяча бібліотека м. </a:t>
            </a:r>
            <a:r>
              <a:rPr lang="uk-UA" b="1" dirty="0" err="1" smtClean="0"/>
              <a:t>Вилково</a:t>
            </a:r>
            <a:r>
              <a:rPr lang="uk-UA" b="1" dirty="0" smtClean="0"/>
              <a:t>:</a:t>
            </a:r>
            <a:r>
              <a:rPr lang="en-US" b="1" dirty="0" smtClean="0"/>
              <a:t> </a:t>
            </a:r>
            <a:r>
              <a:rPr lang="en-US" b="1" dirty="0" smtClean="0">
                <a:hlinkClick r:id="rId4"/>
              </a:rPr>
              <a:t>http://vilkovo.at.ua/blog/referat_standartizacija_v_starodavni_chasi/2013-03-18-263</a:t>
            </a:r>
            <a:endParaRPr lang="uk-UA" b="1" dirty="0" smtClean="0"/>
          </a:p>
          <a:p>
            <a:pPr algn="ctr"/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428860" y="500042"/>
            <a:ext cx="4786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u="sng" dirty="0" smtClean="0"/>
              <a:t>Використані джерела</a:t>
            </a:r>
            <a:endParaRPr lang="ru-RU" sz="2800" b="1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pp.userapi.com/c627418/v627418966/9c5/9nCcBYrnd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Рисунок 6" descr="Desktop-typewriter-pencil-case-and-clock-Stock-Pho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28604"/>
            <a:ext cx="8465403" cy="607223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1643042" y="1000108"/>
            <a:ext cx="5786478" cy="192882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214414" y="1285860"/>
            <a:ext cx="67824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uk-UA" sz="5400" b="1" spc="150" dirty="0" err="1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Дякуєм</a:t>
            </a:r>
            <a:r>
              <a:rPr lang="uk-UA" sz="5400" b="1" spc="150" dirty="0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за увагу!</a:t>
            </a:r>
            <a:endParaRPr lang="ru-RU" sz="5400" b="1" spc="150" dirty="0">
              <a:ln w="11430">
                <a:solidFill>
                  <a:schemeClr val="bg2">
                    <a:lumMod val="75000"/>
                  </a:schemeClr>
                </a:solidFill>
              </a:ln>
              <a:solidFill>
                <a:schemeClr val="bg2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1885</TotalTime>
  <Words>176</Words>
  <Application>Microsoft Office PowerPoint</Application>
  <PresentationFormat>Экран (4:3)</PresentationFormat>
  <Paragraphs>34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Liza</dc:creator>
  <cp:lastModifiedBy>Liza</cp:lastModifiedBy>
  <cp:revision>70</cp:revision>
  <dcterms:created xsi:type="dcterms:W3CDTF">2017-03-01T19:44:04Z</dcterms:created>
  <dcterms:modified xsi:type="dcterms:W3CDTF">2017-03-04T10:09:27Z</dcterms:modified>
</cp:coreProperties>
</file>