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1"/>
  </p:notesMasterIdLst>
  <p:sldIdLst>
    <p:sldId id="256" r:id="rId2"/>
    <p:sldId id="262" r:id="rId3"/>
    <p:sldId id="259" r:id="rId4"/>
    <p:sldId id="270" r:id="rId5"/>
    <p:sldId id="269" r:id="rId6"/>
    <p:sldId id="261" r:id="rId7"/>
    <p:sldId id="267" r:id="rId8"/>
    <p:sldId id="273" r:id="rId9"/>
    <p:sldId id="279" r:id="rId10"/>
  </p:sldIdLst>
  <p:sldSz cx="9144000" cy="5143500" type="screen16x9"/>
  <p:notesSz cx="6858000" cy="9144000"/>
  <p:embeddedFontLst>
    <p:embeddedFont>
      <p:font typeface="Roboto Condensed Light" panose="020B0604020202020204" charset="0"/>
      <p:regular r:id="rId12"/>
      <p:bold r:id="rId13"/>
      <p:italic r:id="rId14"/>
      <p:boldItalic r:id="rId15"/>
    </p:embeddedFont>
    <p:embeddedFont>
      <p:font typeface="Arvo" panose="020B0604020202020204" charset="0"/>
      <p:regular r:id="rId16"/>
      <p:bold r:id="rId17"/>
      <p:italic r:id="rId18"/>
      <p:boldItalic r:id="rId19"/>
    </p:embeddedFont>
    <p:embeddedFont>
      <p:font typeface="Roboto Condensed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38A882-A82F-4395-83A2-293670807ECC}">
  <a:tblStyle styleId="{4538A882-A82F-4395-83A2-293670807EC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4660"/>
  </p:normalViewPr>
  <p:slideViewPr>
    <p:cSldViewPr snapToGrid="0">
      <p:cViewPr>
        <p:scale>
          <a:sx n="125" d="100"/>
          <a:sy n="125" d="100"/>
        </p:scale>
        <p:origin x="81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Google Shape;105;p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Google Shape;108;p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4" name="Google Shape;164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65" name="Google Shape;165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" name="Google Shape;166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Google Shape;167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Google Shape;170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2" name="Google Shape;172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73" name="Google Shape;173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Google Shape;174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Google Shape;175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" name="Google Shape;177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Google Shape;178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752061" y="1117254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Производство обуви в мире</a:t>
            </a:r>
            <a:endParaRPr dirty="0"/>
          </a:p>
        </p:txBody>
      </p:sp>
      <p:sp>
        <p:nvSpPr>
          <p:cNvPr id="3" name="Google Shape;184;p11"/>
          <p:cNvSpPr txBox="1">
            <a:spLocks/>
          </p:cNvSpPr>
          <p:nvPr/>
        </p:nvSpPr>
        <p:spPr>
          <a:xfrm>
            <a:off x="4012096" y="2946055"/>
            <a:ext cx="5367900" cy="29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ru-RU" sz="1800" dirty="0" smtClean="0"/>
              <a:t>Подготовил Ярёменко Никита 24 группа</a:t>
            </a:r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7"/>
          <p:cNvSpPr txBox="1">
            <a:spLocks noGrp="1"/>
          </p:cNvSpPr>
          <p:nvPr>
            <p:ph type="ctrTitle" idx="4294967295"/>
          </p:nvPr>
        </p:nvSpPr>
        <p:spPr>
          <a:xfrm>
            <a:off x="685800" y="2269150"/>
            <a:ext cx="5567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rgbClr val="FF9800"/>
                </a:solidFill>
              </a:rPr>
              <a:t>Обувная промышленность - это</a:t>
            </a:r>
            <a:endParaRPr sz="3200" dirty="0">
              <a:solidFill>
                <a:srgbClr val="FF9800"/>
              </a:solidFill>
            </a:endParaRPr>
          </a:p>
        </p:txBody>
      </p:sp>
      <p:sp>
        <p:nvSpPr>
          <p:cNvPr id="249" name="Google Shape;249;p17"/>
          <p:cNvSpPr txBox="1">
            <a:spLocks noGrp="1"/>
          </p:cNvSpPr>
          <p:nvPr>
            <p:ph type="subTitle" idx="4294967295"/>
          </p:nvPr>
        </p:nvSpPr>
        <p:spPr>
          <a:xfrm>
            <a:off x="1511862" y="3599588"/>
            <a:ext cx="5567700" cy="7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000"/>
              </a:spcAft>
              <a:buNone/>
            </a:pPr>
            <a:r>
              <a:rPr lang="ru-RU" dirty="0"/>
              <a:t>Т</a:t>
            </a:r>
            <a:r>
              <a:rPr lang="ru-RU" dirty="0" smtClean="0"/>
              <a:t>радиционное </a:t>
            </a:r>
            <a:r>
              <a:rPr lang="ru-RU" dirty="0"/>
              <a:t>ремесло, уходящее корнями вглубь веков и представляющее собой искусство изготовления обуви различных назначений и видов.</a:t>
            </a:r>
            <a:endParaRPr dirty="0"/>
          </a:p>
        </p:txBody>
      </p:sp>
      <p:grpSp>
        <p:nvGrpSpPr>
          <p:cNvPr id="250" name="Google Shape;250;p17"/>
          <p:cNvGrpSpPr/>
          <p:nvPr/>
        </p:nvGrpSpPr>
        <p:grpSpPr>
          <a:xfrm>
            <a:off x="6682481" y="378837"/>
            <a:ext cx="1588639" cy="1588655"/>
            <a:chOff x="6643075" y="3664250"/>
            <a:chExt cx="407950" cy="407975"/>
          </a:xfrm>
        </p:grpSpPr>
        <p:sp>
          <p:nvSpPr>
            <p:cNvPr id="251" name="Google Shape;251;p17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7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oogle Shape;253;p17"/>
          <p:cNvGrpSpPr/>
          <p:nvPr/>
        </p:nvGrpSpPr>
        <p:grpSpPr>
          <a:xfrm rot="-587363">
            <a:off x="6589251" y="2174497"/>
            <a:ext cx="653127" cy="653134"/>
            <a:chOff x="576250" y="4319400"/>
            <a:chExt cx="442075" cy="442050"/>
          </a:xfrm>
        </p:grpSpPr>
        <p:sp>
          <p:nvSpPr>
            <p:cNvPr id="254" name="Google Shape;254;p17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7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7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7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" name="Google Shape;258;p17"/>
          <p:cNvSpPr/>
          <p:nvPr/>
        </p:nvSpPr>
        <p:spPr>
          <a:xfrm>
            <a:off x="6302724" y="745608"/>
            <a:ext cx="248336" cy="237120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7"/>
          <p:cNvSpPr/>
          <p:nvPr/>
        </p:nvSpPr>
        <p:spPr>
          <a:xfrm rot="2697322">
            <a:off x="7939080" y="1959478"/>
            <a:ext cx="376961" cy="359936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7"/>
          <p:cNvSpPr/>
          <p:nvPr/>
        </p:nvSpPr>
        <p:spPr>
          <a:xfrm>
            <a:off x="8237292" y="1754006"/>
            <a:ext cx="150972" cy="144226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7"/>
          <p:cNvSpPr/>
          <p:nvPr/>
        </p:nvSpPr>
        <p:spPr>
          <a:xfrm rot="1280149">
            <a:off x="6130690" y="1460796"/>
            <a:ext cx="150975" cy="144204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92462" y="3567013"/>
            <a:ext cx="5327677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2400" b="0" dirty="0"/>
              <a:t>В настоящее время ручное изготовление обуви </a:t>
            </a:r>
            <a:r>
              <a:rPr lang="ru-RU" sz="2400" dirty="0"/>
              <a:t>сапожниками</a:t>
            </a:r>
            <a:r>
              <a:rPr lang="ru-RU" sz="2400" b="0" dirty="0"/>
              <a:t> или </a:t>
            </a:r>
            <a:r>
              <a:rPr lang="ru-RU" sz="2400" dirty="0"/>
              <a:t>башмачниками</a:t>
            </a:r>
            <a:r>
              <a:rPr lang="ru-RU" sz="2400" b="0" dirty="0"/>
              <a:t> постепенно исчезает</a:t>
            </a:r>
            <a:endParaRPr sz="2400"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5"/>
          <p:cNvGrpSpPr/>
          <p:nvPr/>
        </p:nvGrpSpPr>
        <p:grpSpPr>
          <a:xfrm>
            <a:off x="552885" y="1385750"/>
            <a:ext cx="8044527" cy="2067200"/>
            <a:chOff x="185742" y="1287960"/>
            <a:chExt cx="8044527" cy="2067200"/>
          </a:xfrm>
        </p:grpSpPr>
        <p:sp>
          <p:nvSpPr>
            <p:cNvPr id="377" name="Google Shape;377;p25"/>
            <p:cNvSpPr/>
            <p:nvPr/>
          </p:nvSpPr>
          <p:spPr>
            <a:xfrm>
              <a:off x="6978450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8" name="Google Shape;378;p25"/>
            <p:cNvSpPr/>
            <p:nvPr/>
          </p:nvSpPr>
          <p:spPr>
            <a:xfrm rot="10800000" flipH="1">
              <a:off x="1423250" y="1697050"/>
              <a:ext cx="5566500" cy="12438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9" name="Google Shape;379;p25"/>
            <p:cNvSpPr/>
            <p:nvPr/>
          </p:nvSpPr>
          <p:spPr>
            <a:xfrm rot="10800000" flipH="1">
              <a:off x="6986470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0" name="Google Shape;380;p25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1" name="Google Shape;381;p25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382" name="Google Shape;382;p25"/>
          <p:cNvSpPr txBox="1">
            <a:spLocks noGrp="1"/>
          </p:cNvSpPr>
          <p:nvPr>
            <p:ph type="ctrTitle" idx="4294967295"/>
          </p:nvPr>
        </p:nvSpPr>
        <p:spPr>
          <a:xfrm>
            <a:off x="663671" y="3038633"/>
            <a:ext cx="8039100" cy="12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4400" b="0" dirty="0"/>
              <a:t>12 млрд пар в год </a:t>
            </a:r>
            <a:r>
              <a:rPr lang="ru-RU" sz="16600" dirty="0"/>
              <a:t/>
            </a:r>
            <a:br>
              <a:rPr lang="ru-RU" sz="16600" dirty="0"/>
            </a:br>
            <a:endParaRPr sz="16600" dirty="0">
              <a:solidFill>
                <a:srgbClr val="3F5378"/>
              </a:solidFill>
            </a:endParaRPr>
          </a:p>
        </p:txBody>
      </p:sp>
      <p:sp>
        <p:nvSpPr>
          <p:cNvPr id="383" name="Google Shape;383;p25"/>
          <p:cNvSpPr txBox="1">
            <a:spLocks noGrp="1"/>
          </p:cNvSpPr>
          <p:nvPr>
            <p:ph type="subTitle" idx="4294967295"/>
          </p:nvPr>
        </p:nvSpPr>
        <p:spPr>
          <a:xfrm>
            <a:off x="1790393" y="3862560"/>
            <a:ext cx="6050700" cy="4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Aft>
                <a:spcPts val="1000"/>
              </a:spcAft>
              <a:buNone/>
            </a:pPr>
            <a:r>
              <a:rPr lang="ru-RU" dirty="0"/>
              <a:t>Дорогая кожаная обувь сегодня составляет не более 1/3 от общего числа выпускаемой обуви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dirty="0">
              <a:solidFill>
                <a:srgbClr val="FF9800"/>
              </a:solidFill>
            </a:endParaRPr>
          </a:p>
        </p:txBody>
      </p:sp>
      <p:sp>
        <p:nvSpPr>
          <p:cNvPr id="384" name="Google Shape;384;p2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4"/>
          <p:cNvSpPr/>
          <p:nvPr/>
        </p:nvSpPr>
        <p:spPr>
          <a:xfrm>
            <a:off x="514725" y="790184"/>
            <a:ext cx="8171736" cy="389283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C7D3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7" name="Google Shape;357;p24"/>
          <p:cNvSpPr txBox="1">
            <a:spLocks noGrp="1"/>
          </p:cNvSpPr>
          <p:nvPr>
            <p:ph type="title" idx="4294967295"/>
          </p:nvPr>
        </p:nvSpPr>
        <p:spPr>
          <a:xfrm>
            <a:off x="1942800" y="877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rgbClr val="3F5378"/>
                </a:solidFill>
              </a:rPr>
              <a:t>Основные производители кожаной обуви в мире</a:t>
            </a:r>
            <a:endParaRPr dirty="0">
              <a:solidFill>
                <a:srgbClr val="3F5378"/>
              </a:solidFill>
            </a:endParaRPr>
          </a:p>
        </p:txBody>
      </p:sp>
      <p:sp>
        <p:nvSpPr>
          <p:cNvPr id="358" name="Google Shape;358;p2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365" name="Google Shape;365;p24"/>
          <p:cNvSpPr/>
          <p:nvPr/>
        </p:nvSpPr>
        <p:spPr>
          <a:xfrm>
            <a:off x="1561555" y="1667567"/>
            <a:ext cx="107100" cy="107100"/>
          </a:xfrm>
          <a:prstGeom prst="diamond">
            <a:avLst/>
          </a:prstGeom>
          <a:solidFill>
            <a:srgbClr val="FF98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4"/>
          <p:cNvSpPr/>
          <p:nvPr/>
        </p:nvSpPr>
        <p:spPr>
          <a:xfrm>
            <a:off x="4698234" y="1589274"/>
            <a:ext cx="107100" cy="107100"/>
          </a:xfrm>
          <a:prstGeom prst="diamond">
            <a:avLst/>
          </a:prstGeom>
          <a:solidFill>
            <a:srgbClr val="FF98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7" name="Google Shape;367;p24"/>
          <p:cNvSpPr/>
          <p:nvPr/>
        </p:nvSpPr>
        <p:spPr>
          <a:xfrm>
            <a:off x="4309437" y="1658801"/>
            <a:ext cx="107100" cy="107100"/>
          </a:xfrm>
          <a:prstGeom prst="diamond">
            <a:avLst/>
          </a:prstGeom>
          <a:solidFill>
            <a:srgbClr val="FF98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4"/>
          <p:cNvSpPr/>
          <p:nvPr/>
        </p:nvSpPr>
        <p:spPr>
          <a:xfrm>
            <a:off x="4309437" y="1331944"/>
            <a:ext cx="107100" cy="107100"/>
          </a:xfrm>
          <a:prstGeom prst="diamond">
            <a:avLst/>
          </a:prstGeom>
          <a:solidFill>
            <a:srgbClr val="FF98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158781" y="1489246"/>
            <a:ext cx="5869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Италия</a:t>
            </a:r>
            <a:endParaRPr lang="en-US" sz="700" dirty="0">
              <a:solidFill>
                <a:schemeClr val="bg1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40914" y="1450153"/>
            <a:ext cx="12596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США </a:t>
            </a:r>
            <a:endParaRPr lang="en-US" sz="1000" dirty="0">
              <a:solidFill>
                <a:schemeClr val="bg1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87975" y="1396603"/>
            <a:ext cx="12596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sz="700" dirty="0" smtClean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Австрия</a:t>
            </a:r>
            <a:endParaRPr lang="en-US" sz="700" dirty="0">
              <a:solidFill>
                <a:schemeClr val="bg1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64834" y="1189987"/>
            <a:ext cx="12596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ФРГ</a:t>
            </a:r>
            <a:endParaRPr lang="en-US" sz="700" dirty="0">
              <a:solidFill>
                <a:schemeClr val="bg1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22" name="Google Shape;367;p24"/>
          <p:cNvSpPr/>
          <p:nvPr/>
        </p:nvSpPr>
        <p:spPr>
          <a:xfrm>
            <a:off x="4091636" y="1721117"/>
            <a:ext cx="107100" cy="107100"/>
          </a:xfrm>
          <a:prstGeom prst="diamond">
            <a:avLst/>
          </a:prstGeom>
          <a:solidFill>
            <a:srgbClr val="FF98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3929628" y="1594987"/>
            <a:ext cx="5869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Франция</a:t>
            </a:r>
            <a:endParaRPr lang="en-US" sz="600" dirty="0">
              <a:solidFill>
                <a:schemeClr val="bg1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24" name="Google Shape;366;p24"/>
          <p:cNvSpPr/>
          <p:nvPr/>
        </p:nvSpPr>
        <p:spPr>
          <a:xfrm>
            <a:off x="6724001" y="2020888"/>
            <a:ext cx="107100" cy="107100"/>
          </a:xfrm>
          <a:prstGeom prst="diamond">
            <a:avLst/>
          </a:prstGeom>
          <a:solidFill>
            <a:srgbClr val="FF98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" name="TextBox 24"/>
          <p:cNvSpPr txBox="1"/>
          <p:nvPr/>
        </p:nvSpPr>
        <p:spPr>
          <a:xfrm>
            <a:off x="6513742" y="1828217"/>
            <a:ext cx="12596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Китай</a:t>
            </a:r>
            <a:endParaRPr lang="en-US" sz="700" dirty="0">
              <a:solidFill>
                <a:schemeClr val="bg1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26" name="Google Shape;367;p24"/>
          <p:cNvSpPr/>
          <p:nvPr/>
        </p:nvSpPr>
        <p:spPr>
          <a:xfrm>
            <a:off x="3942315" y="1409637"/>
            <a:ext cx="66315" cy="66315"/>
          </a:xfrm>
          <a:prstGeom prst="diamond">
            <a:avLst/>
          </a:prstGeom>
          <a:solidFill>
            <a:srgbClr val="FF98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3605296" y="1255344"/>
            <a:ext cx="80666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 smtClean="0">
                <a:solidFill>
                  <a:srgbClr val="C7D3E6"/>
                </a:solidFill>
                <a:latin typeface="Roboto Condensed" panose="020B0604020202020204" charset="0"/>
                <a:ea typeface="Roboto Condensed" panose="020B0604020202020204" charset="0"/>
              </a:rPr>
              <a:t>Великобритания</a:t>
            </a:r>
            <a:endParaRPr lang="en-US" sz="500" dirty="0">
              <a:solidFill>
                <a:srgbClr val="C7D3E6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28" name="Google Shape;366;p24"/>
          <p:cNvSpPr/>
          <p:nvPr/>
        </p:nvSpPr>
        <p:spPr>
          <a:xfrm>
            <a:off x="5212584" y="2511511"/>
            <a:ext cx="107100" cy="107100"/>
          </a:xfrm>
          <a:prstGeom prst="diamond">
            <a:avLst/>
          </a:prstGeom>
          <a:solidFill>
            <a:srgbClr val="FF98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" name="TextBox 28"/>
          <p:cNvSpPr txBox="1"/>
          <p:nvPr/>
        </p:nvSpPr>
        <p:spPr>
          <a:xfrm>
            <a:off x="5091225" y="2346485"/>
            <a:ext cx="12596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ОАЭ</a:t>
            </a:r>
            <a:endParaRPr lang="en-US" sz="700" dirty="0">
              <a:solidFill>
                <a:schemeClr val="bg1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6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▰"/>
            </a:pPr>
            <a:r>
              <a:rPr lang="ru-RU" dirty="0" smtClean="0"/>
              <a:t>Кожа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▰"/>
            </a:pPr>
            <a:r>
              <a:rPr lang="ru-RU" dirty="0" smtClean="0"/>
              <a:t>Дерево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▰"/>
            </a:pPr>
            <a:r>
              <a:rPr lang="ru-RU" dirty="0" smtClean="0"/>
              <a:t>Резина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▰"/>
            </a:pPr>
            <a:r>
              <a:rPr lang="ru-RU" dirty="0" smtClean="0"/>
              <a:t>Пластик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▰"/>
            </a:pPr>
            <a:r>
              <a:rPr lang="ru-RU" dirty="0" smtClean="0"/>
              <a:t>Джут</a:t>
            </a:r>
            <a:endParaRPr dirty="0"/>
          </a:p>
        </p:txBody>
      </p:sp>
      <p:sp>
        <p:nvSpPr>
          <p:cNvPr id="238" name="Google Shape;238;p1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pSp>
        <p:nvGrpSpPr>
          <p:cNvPr id="239" name="Google Shape;239;p16"/>
          <p:cNvGrpSpPr/>
          <p:nvPr/>
        </p:nvGrpSpPr>
        <p:grpSpPr>
          <a:xfrm>
            <a:off x="282216" y="590918"/>
            <a:ext cx="369505" cy="369505"/>
            <a:chOff x="2594050" y="1631825"/>
            <a:chExt cx="439625" cy="439625"/>
          </a:xfrm>
        </p:grpSpPr>
        <p:sp>
          <p:nvSpPr>
            <p:cNvPr id="240" name="Google Shape;240;p16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6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6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696" y="498253"/>
            <a:ext cx="5492400" cy="766200"/>
          </a:xfrm>
        </p:spPr>
        <p:txBody>
          <a:bodyPr/>
          <a:lstStyle/>
          <a:p>
            <a:r>
              <a:rPr lang="ru-RU" b="0" dirty="0" smtClean="0"/>
              <a:t>Основные материалы для изготовления обуви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Составляющие обуви</a:t>
            </a:r>
            <a:endParaRPr dirty="0"/>
          </a:p>
        </p:txBody>
      </p:sp>
      <p:sp>
        <p:nvSpPr>
          <p:cNvPr id="321" name="Google Shape;321;p2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pSp>
        <p:nvGrpSpPr>
          <p:cNvPr id="325" name="Google Shape;325;p22"/>
          <p:cNvGrpSpPr/>
          <p:nvPr/>
        </p:nvGrpSpPr>
        <p:grpSpPr>
          <a:xfrm>
            <a:off x="263101" y="580106"/>
            <a:ext cx="407743" cy="391135"/>
            <a:chOff x="5233525" y="4954450"/>
            <a:chExt cx="538275" cy="516350"/>
          </a:xfrm>
        </p:grpSpPr>
        <p:sp>
          <p:nvSpPr>
            <p:cNvPr id="326" name="Google Shape;326;p22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2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2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2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2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2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2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2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2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2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63" y="1562100"/>
            <a:ext cx="600075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41520" y="3352800"/>
            <a:ext cx="4594860" cy="1790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Google Shape;442;p2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LET’S REVIEW SOME CONCEPTS</a:t>
            </a:r>
            <a:endParaRPr dirty="0"/>
          </a:p>
        </p:txBody>
      </p:sp>
      <p:sp>
        <p:nvSpPr>
          <p:cNvPr id="443" name="Google Shape;443;p28"/>
          <p:cNvSpPr txBox="1">
            <a:spLocks noGrp="1"/>
          </p:cNvSpPr>
          <p:nvPr>
            <p:ph type="body" idx="1"/>
          </p:nvPr>
        </p:nvSpPr>
        <p:spPr>
          <a:xfrm>
            <a:off x="870450" y="1468875"/>
            <a:ext cx="2247900" cy="15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b="1" dirty="0" smtClean="0"/>
              <a:t>CATERPILLAR</a:t>
            </a:r>
            <a:r>
              <a:rPr lang="en-US" sz="1100" dirty="0"/>
              <a:t/>
            </a:r>
            <a:br>
              <a:rPr lang="en-US" sz="1100" dirty="0"/>
            </a:br>
            <a:r>
              <a:rPr lang="ru-RU" sz="1200" dirty="0"/>
              <a:t>Плюсы: Доступная обувь (не слишком дорогая). Очень качественная, можно носить годами</a:t>
            </a:r>
            <a:r>
              <a:rPr lang="ru-RU" sz="1200" dirty="0" smtClean="0"/>
              <a:t>.</a:t>
            </a:r>
          </a:p>
          <a:p>
            <a:pPr marL="0" lvl="0" indent="0">
              <a:buNone/>
            </a:pPr>
            <a:r>
              <a:rPr lang="ru-RU" sz="1200" dirty="0" smtClean="0"/>
              <a:t>Минусы</a:t>
            </a:r>
            <a:r>
              <a:rPr lang="ru-RU" sz="1200" dirty="0"/>
              <a:t>: Не выявлено (хотя везде есть брак).</a:t>
            </a:r>
            <a:r>
              <a:rPr lang="ru-RU" sz="900" dirty="0"/>
              <a:t/>
            </a:r>
            <a:br>
              <a:rPr lang="ru-RU" sz="900" dirty="0"/>
            </a:br>
            <a:endParaRPr sz="900" dirty="0"/>
          </a:p>
        </p:txBody>
      </p:sp>
      <p:sp>
        <p:nvSpPr>
          <p:cNvPr id="445" name="Google Shape;445;p28"/>
          <p:cNvSpPr txBox="1">
            <a:spLocks noGrp="1"/>
          </p:cNvSpPr>
          <p:nvPr>
            <p:ph type="body" idx="3"/>
          </p:nvPr>
        </p:nvSpPr>
        <p:spPr>
          <a:xfrm>
            <a:off x="5540650" y="1468875"/>
            <a:ext cx="2247900" cy="15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b="1" dirty="0"/>
              <a:t>RALF</a:t>
            </a:r>
            <a:r>
              <a:rPr lang="en-US" dirty="0"/>
              <a:t> </a:t>
            </a:r>
            <a:r>
              <a:rPr lang="en-US" b="1" dirty="0" smtClean="0"/>
              <a:t>RINGER</a:t>
            </a:r>
            <a:endParaRPr lang="ru-RU" b="1" dirty="0" smtClean="0"/>
          </a:p>
          <a:p>
            <a:pPr marL="0" lvl="0" indent="0">
              <a:buNone/>
            </a:pPr>
            <a:r>
              <a:rPr lang="ru-RU" sz="1200" dirty="0"/>
              <a:t>Плюсы: Удобная обувь для мужчин и женщин. Сравнительно недорогие по цене. Высокое европейское качество. </a:t>
            </a:r>
            <a:endParaRPr lang="ru-RU" sz="1200" dirty="0" smtClean="0"/>
          </a:p>
          <a:p>
            <a:pPr marL="0" lvl="0" indent="0">
              <a:buNone/>
            </a:pPr>
            <a:r>
              <a:rPr lang="ru-RU" sz="1200" dirty="0" smtClean="0"/>
              <a:t>Минусы</a:t>
            </a:r>
            <a:r>
              <a:rPr lang="ru-RU" sz="1200" dirty="0"/>
              <a:t>: Некоторые модели выполнены не очень хорошо.</a:t>
            </a:r>
            <a:r>
              <a:rPr lang="ru-RU" sz="1200" dirty="0"/>
              <a:t/>
            </a:r>
            <a:br>
              <a:rPr lang="ru-RU" sz="1200" dirty="0"/>
            </a:br>
            <a:endParaRPr sz="1000" dirty="0"/>
          </a:p>
        </p:txBody>
      </p:sp>
      <p:sp>
        <p:nvSpPr>
          <p:cNvPr id="447" name="Google Shape;447;p28"/>
          <p:cNvSpPr txBox="1">
            <a:spLocks noGrp="1"/>
          </p:cNvSpPr>
          <p:nvPr>
            <p:ph type="body" idx="1"/>
          </p:nvPr>
        </p:nvSpPr>
        <p:spPr>
          <a:xfrm>
            <a:off x="870450" y="3433935"/>
            <a:ext cx="2247900" cy="15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b="1" dirty="0"/>
              <a:t>GEOX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ru-RU" sz="1200" dirty="0"/>
              <a:t>Плюсы: Существуют коллекции для мужчин, женщин и детей. Подошва позволяет дышать коже ног. Не пропускают влаги</a:t>
            </a:r>
            <a:r>
              <a:rPr lang="ru-RU" sz="1200" dirty="0" smtClean="0"/>
              <a:t>.</a:t>
            </a:r>
          </a:p>
          <a:p>
            <a:pPr marL="0" lvl="0" indent="0">
              <a:buNone/>
            </a:pPr>
            <a:r>
              <a:rPr lang="ru-RU" sz="1200" dirty="0" smtClean="0"/>
              <a:t> Минусы</a:t>
            </a:r>
            <a:r>
              <a:rPr lang="ru-RU" sz="1200" dirty="0"/>
              <a:t>: Высокая цена.</a:t>
            </a:r>
            <a:r>
              <a:rPr lang="ru-RU" sz="1000" dirty="0"/>
              <a:t/>
            </a:r>
            <a:br>
              <a:rPr lang="ru-RU" sz="1000" dirty="0"/>
            </a:br>
            <a:r>
              <a:rPr lang="ru-RU" sz="1000" dirty="0"/>
              <a:t/>
            </a:r>
            <a:br>
              <a:rPr lang="ru-RU" sz="1000" dirty="0"/>
            </a:br>
            <a:endParaRPr sz="1000" dirty="0"/>
          </a:p>
        </p:txBody>
      </p:sp>
      <p:sp>
        <p:nvSpPr>
          <p:cNvPr id="448" name="Google Shape;448;p28"/>
          <p:cNvSpPr txBox="1">
            <a:spLocks noGrp="1"/>
          </p:cNvSpPr>
          <p:nvPr>
            <p:ph type="body" idx="2"/>
          </p:nvPr>
        </p:nvSpPr>
        <p:spPr>
          <a:xfrm>
            <a:off x="3233637" y="3433935"/>
            <a:ext cx="2247900" cy="15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b="1" dirty="0" smtClean="0"/>
              <a:t>RIEKER</a:t>
            </a:r>
            <a:r>
              <a:rPr lang="en-US" dirty="0"/>
              <a:t/>
            </a:r>
            <a:br>
              <a:rPr lang="en-US" dirty="0"/>
            </a:br>
            <a:r>
              <a:rPr lang="ru-RU" sz="1200" dirty="0"/>
              <a:t>Плюсы: Широкий ассортимент. Удобно носить. Достаточно долговечные модели</a:t>
            </a:r>
            <a:r>
              <a:rPr lang="ru-RU" sz="1200" dirty="0" smtClean="0"/>
              <a:t>.</a:t>
            </a:r>
          </a:p>
          <a:p>
            <a:pPr marL="0" lvl="0" indent="0">
              <a:buNone/>
            </a:pPr>
            <a:r>
              <a:rPr lang="ru-RU" sz="1200" dirty="0" smtClean="0"/>
              <a:t> </a:t>
            </a:r>
            <a:r>
              <a:rPr lang="ru-RU" sz="1200" dirty="0"/>
              <a:t>Минусы: Слабо выдерживают сильные морозы.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endParaRPr sz="1200" dirty="0"/>
          </a:p>
        </p:txBody>
      </p:sp>
      <p:sp>
        <p:nvSpPr>
          <p:cNvPr id="449" name="Google Shape;449;p28"/>
          <p:cNvSpPr txBox="1">
            <a:spLocks noGrp="1"/>
          </p:cNvSpPr>
          <p:nvPr>
            <p:ph type="body" idx="3"/>
          </p:nvPr>
        </p:nvSpPr>
        <p:spPr>
          <a:xfrm>
            <a:off x="5596824" y="3433935"/>
            <a:ext cx="2247900" cy="15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b="1" dirty="0"/>
              <a:t>CLARKS</a:t>
            </a:r>
            <a:r>
              <a:rPr lang="en-US" dirty="0"/>
              <a:t> </a:t>
            </a:r>
            <a:endParaRPr lang="uk-UA" dirty="0" smtClean="0"/>
          </a:p>
          <a:p>
            <a:pPr marL="0" lvl="0" indent="0">
              <a:buNone/>
            </a:pPr>
            <a:r>
              <a:rPr lang="ru-RU" sz="1200" dirty="0"/>
              <a:t>Плюсы: Удобная и долговечная. Используются качественные материалы. </a:t>
            </a:r>
            <a:endParaRPr lang="ru-RU" sz="1200" dirty="0" smtClean="0"/>
          </a:p>
          <a:p>
            <a:pPr marL="0" lvl="0" indent="0">
              <a:buNone/>
            </a:pPr>
            <a:r>
              <a:rPr lang="ru-RU" sz="1200" dirty="0" smtClean="0"/>
              <a:t>Минусы</a:t>
            </a:r>
            <a:r>
              <a:rPr lang="ru-RU" sz="1200" dirty="0"/>
              <a:t>: Не слишком большой ассортимент</a:t>
            </a:r>
            <a:r>
              <a:rPr lang="ru-RU" sz="1200" dirty="0" smtClean="0"/>
              <a:t>.</a:t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endParaRPr sz="1000" dirty="0"/>
          </a:p>
        </p:txBody>
      </p:sp>
      <p:grpSp>
        <p:nvGrpSpPr>
          <p:cNvPr id="450" name="Google Shape;450;p28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451" name="Google Shape;451;p2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443;p28"/>
          <p:cNvSpPr txBox="1">
            <a:spLocks/>
          </p:cNvSpPr>
          <p:nvPr/>
        </p:nvSpPr>
        <p:spPr>
          <a:xfrm>
            <a:off x="3233637" y="1468875"/>
            <a:ext cx="2247900" cy="1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▰"/>
              <a:defRPr sz="18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▻"/>
              <a:defRPr sz="18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▻"/>
              <a:defRPr sz="18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▻"/>
              <a:defRPr sz="18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▻"/>
              <a:defRPr sz="18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▻"/>
              <a:defRPr sz="18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▻"/>
              <a:defRPr sz="18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▻"/>
              <a:defRPr sz="18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1800"/>
              <a:buFont typeface="Roboto Condensed Light"/>
              <a:buChar char="▻"/>
              <a:defRPr sz="18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>
              <a:buNone/>
            </a:pPr>
            <a:r>
              <a:rPr lang="en-US" b="1" dirty="0" smtClean="0"/>
              <a:t>NIKE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200" dirty="0"/>
              <a:t>Плюсы: Цена. Можно найти бюджетную модель. Широкий ассортимент для женщин и мужчин Хорошо подходят для занятий спортом (бег, баскетбол). </a:t>
            </a:r>
          </a:p>
          <a:p>
            <a:pPr marL="0" lvl="0" indent="0">
              <a:buNone/>
            </a:pPr>
            <a:r>
              <a:rPr lang="ru-RU" sz="1200" dirty="0"/>
              <a:t>Минусы: Толстая подошва, которая не всем нравится.</a:t>
            </a:r>
            <a:r>
              <a:rPr lang="ru-RU" sz="1400" dirty="0"/>
              <a:t/>
            </a:r>
            <a:br>
              <a:rPr lang="ru-RU" sz="1400" dirty="0"/>
            </a:br>
            <a:endParaRPr lang="ru-RU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503" name="Google Shape;503;p34"/>
          <p:cNvSpPr txBox="1">
            <a:spLocks noGrp="1"/>
          </p:cNvSpPr>
          <p:nvPr>
            <p:ph type="ctrTitle" idx="4294967295"/>
          </p:nvPr>
        </p:nvSpPr>
        <p:spPr>
          <a:xfrm>
            <a:off x="1275150" y="236440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 smtClean="0">
                <a:solidFill>
                  <a:srgbClr val="FF9800"/>
                </a:solidFill>
              </a:rPr>
              <a:t>Благодарю за внимание</a:t>
            </a:r>
            <a:endParaRPr sz="6000" dirty="0">
              <a:solidFill>
                <a:srgbClr val="FF9800"/>
              </a:solidFill>
            </a:endParaRPr>
          </a:p>
        </p:txBody>
      </p:sp>
      <p:grpSp>
        <p:nvGrpSpPr>
          <p:cNvPr id="505" name="Google Shape;505;p34"/>
          <p:cNvGrpSpPr/>
          <p:nvPr/>
        </p:nvGrpSpPr>
        <p:grpSpPr>
          <a:xfrm>
            <a:off x="3996210" y="966817"/>
            <a:ext cx="1197664" cy="1126777"/>
            <a:chOff x="5972700" y="2330200"/>
            <a:chExt cx="411625" cy="387275"/>
          </a:xfrm>
        </p:grpSpPr>
        <p:sp>
          <p:nvSpPr>
            <p:cNvPr id="506" name="Google Shape;506;p3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130</Words>
  <Application>Microsoft Office PowerPoint</Application>
  <PresentationFormat>Экран (16:9)</PresentationFormat>
  <Paragraphs>46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Roboto Condensed Light</vt:lpstr>
      <vt:lpstr>Arvo</vt:lpstr>
      <vt:lpstr>Roboto Condensed</vt:lpstr>
      <vt:lpstr>Salerio template</vt:lpstr>
      <vt:lpstr>Производство обуви в мире</vt:lpstr>
      <vt:lpstr>Обувная промышленность - это</vt:lpstr>
      <vt:lpstr>В настоящее время ручное изготовление обуви сапожниками или башмачниками постепенно исчезает</vt:lpstr>
      <vt:lpstr>12 млрд пар в год  </vt:lpstr>
      <vt:lpstr>Основные производители кожаной обуви в мире</vt:lpstr>
      <vt:lpstr>Основные материалы для изготовления обуви</vt:lpstr>
      <vt:lpstr>Составляющие обуви</vt:lpstr>
      <vt:lpstr>LET’S REVIEW SOME CONCEPTS</vt:lpstr>
      <vt:lpstr>Благодарю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Производство обуви в мире</dc:title>
  <cp:lastModifiedBy>Никита Ярёменко</cp:lastModifiedBy>
  <cp:revision>9</cp:revision>
  <dcterms:modified xsi:type="dcterms:W3CDTF">2019-03-10T20:26:41Z</dcterms:modified>
</cp:coreProperties>
</file>