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27" autoAdjust="0"/>
    <p:restoredTop sz="94660"/>
  </p:normalViewPr>
  <p:slideViewPr>
    <p:cSldViewPr>
      <p:cViewPr varScale="1">
        <p:scale>
          <a:sx n="103" d="100"/>
          <a:sy n="103" d="100"/>
        </p:scale>
        <p:origin x="-1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уровень безработицы</c:v>
                </c:pt>
              </c:strCache>
            </c:strRef>
          </c:tx>
          <c:cat>
            <c:numRef>
              <c:f>Лист1!$A$2:$A$12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10</c:v>
                </c:pt>
                <c:pt idx="1">
                  <c:v>9.3000000000000007</c:v>
                </c:pt>
                <c:pt idx="2">
                  <c:v>8</c:v>
                </c:pt>
                <c:pt idx="3">
                  <c:v>7</c:v>
                </c:pt>
                <c:pt idx="4">
                  <c:v>7.4</c:v>
                </c:pt>
                <c:pt idx="5">
                  <c:v>9.6</c:v>
                </c:pt>
                <c:pt idx="6">
                  <c:v>7.1</c:v>
                </c:pt>
                <c:pt idx="7">
                  <c:v>6.6</c:v>
                </c:pt>
                <c:pt idx="8">
                  <c:v>6.3</c:v>
                </c:pt>
                <c:pt idx="9">
                  <c:v>6</c:v>
                </c:pt>
                <c:pt idx="10">
                  <c:v>6.5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1398400"/>
        <c:axId val="73258496"/>
      </c:lineChart>
      <c:catAx>
        <c:axId val="81398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73258496"/>
        <c:crosses val="autoZero"/>
        <c:auto val="1"/>
        <c:lblAlgn val="ctr"/>
        <c:lblOffset val="100"/>
        <c:noMultiLvlLbl val="0"/>
      </c:catAx>
      <c:valAx>
        <c:axId val="7325849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Уровень</a:t>
                </a:r>
                <a:r>
                  <a:rPr lang="ru-RU" baseline="0" dirty="0" smtClean="0"/>
                  <a:t> в %</a:t>
                </a:r>
                <a:endParaRPr lang="ru-RU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813984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067503120568299"/>
          <c:y val="0.28388214801529987"/>
          <c:w val="0.26376297241482971"/>
          <c:h val="0.4294013628115394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Структура населения</a:t>
            </a:r>
            <a:endParaRPr lang="ru-RU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>
                <c:manualLayout>
                  <c:x val="-9.338250241698913E-2"/>
                  <c:y val="6.648143431217669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8.2541065177155259E-2"/>
                  <c:y val="2.728050541809717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0-14</c:v>
                </c:pt>
                <c:pt idx="1">
                  <c:v>15-64</c:v>
                </c:pt>
                <c:pt idx="2">
                  <c:v>65+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20.46</c:v>
                </c:pt>
                <c:pt idx="1">
                  <c:v>69.319999999999993</c:v>
                </c:pt>
                <c:pt idx="2">
                  <c:v>10.220000000000001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ВВП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СХ</c:v>
                </c:pt>
                <c:pt idx="1">
                  <c:v>Промышленность</c:v>
                </c:pt>
                <c:pt idx="2">
                  <c:v>Услуги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3.5</c:v>
                </c:pt>
                <c:pt idx="1">
                  <c:v>35.5</c:v>
                </c:pt>
                <c:pt idx="2">
                  <c:v>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Раб. сила по секторам</a:t>
            </a:r>
            <a:endParaRPr lang="ru-RU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СХ</c:v>
                </c:pt>
                <c:pt idx="1">
                  <c:v>Промышленность</c:v>
                </c:pt>
                <c:pt idx="2">
                  <c:v>Услуги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13.2</c:v>
                </c:pt>
                <c:pt idx="1">
                  <c:v>23</c:v>
                </c:pt>
                <c:pt idx="2">
                  <c:v>63.8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Темпы роста ВВП %</a:t>
            </a:r>
            <a:endParaRPr lang="ru-RU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Темпы роста ввп в %</c:v>
                </c:pt>
              </c:strCache>
            </c:strRef>
          </c:tx>
          <c:cat>
            <c:numRef>
              <c:f>Лист1!$A$2:$A$12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6</c:v>
                </c:pt>
                <c:pt idx="1">
                  <c:v>5.6</c:v>
                </c:pt>
                <c:pt idx="2">
                  <c:v>4.5999999999999996</c:v>
                </c:pt>
                <c:pt idx="3">
                  <c:v>4.5999999999999996</c:v>
                </c:pt>
                <c:pt idx="4">
                  <c:v>3.7</c:v>
                </c:pt>
                <c:pt idx="5">
                  <c:v>-1.5</c:v>
                </c:pt>
                <c:pt idx="6">
                  <c:v>6.1</c:v>
                </c:pt>
                <c:pt idx="7">
                  <c:v>5.8</c:v>
                </c:pt>
                <c:pt idx="8">
                  <c:v>5.5</c:v>
                </c:pt>
                <c:pt idx="9">
                  <c:v>4.2</c:v>
                </c:pt>
                <c:pt idx="10">
                  <c:v>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863744"/>
        <c:axId val="34668928"/>
      </c:lineChart>
      <c:catAx>
        <c:axId val="34863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4668928"/>
        <c:crosses val="autoZero"/>
        <c:auto val="1"/>
        <c:lblAlgn val="ctr"/>
        <c:lblOffset val="100"/>
        <c:noMultiLvlLbl val="0"/>
      </c:catAx>
      <c:valAx>
        <c:axId val="346689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8637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ВВП по отраслям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Лист1!$A$2:$A$13</c:f>
              <c:strCache>
                <c:ptCount val="12"/>
                <c:pt idx="0">
                  <c:v>Личные услуги</c:v>
                </c:pt>
                <c:pt idx="1">
                  <c:v>Эл., газ, вода</c:v>
                </c:pt>
                <c:pt idx="2">
                  <c:v>Строительство</c:v>
                </c:pt>
                <c:pt idx="3">
                  <c:v>транспорт и связь</c:v>
                </c:pt>
                <c:pt idx="4">
                  <c:v>Сх и лесопереработка</c:v>
                </c:pt>
                <c:pt idx="5">
                  <c:v>рыболовство</c:v>
                </c:pt>
                <c:pt idx="6">
                  <c:v>торговля и отели</c:v>
                </c:pt>
                <c:pt idx="7">
                  <c:v>гос управления</c:v>
                </c:pt>
                <c:pt idx="8">
                  <c:v>пром. Производство</c:v>
                </c:pt>
                <c:pt idx="9">
                  <c:v>горная пром.</c:v>
                </c:pt>
                <c:pt idx="10">
                  <c:v>финансы и бизнес</c:v>
                </c:pt>
                <c:pt idx="11">
                  <c:v>домашние хоз.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11.5</c:v>
                </c:pt>
                <c:pt idx="1">
                  <c:v>3.1</c:v>
                </c:pt>
                <c:pt idx="2">
                  <c:v>8.4</c:v>
                </c:pt>
                <c:pt idx="3">
                  <c:v>8.4</c:v>
                </c:pt>
                <c:pt idx="4">
                  <c:v>4.7</c:v>
                </c:pt>
                <c:pt idx="5">
                  <c:v>1.4</c:v>
                </c:pt>
                <c:pt idx="6">
                  <c:v>11.5</c:v>
                </c:pt>
                <c:pt idx="7">
                  <c:v>3.9</c:v>
                </c:pt>
                <c:pt idx="8">
                  <c:v>17.100000000000001</c:v>
                </c:pt>
                <c:pt idx="9">
                  <c:v>8.6</c:v>
                </c:pt>
                <c:pt idx="10">
                  <c:v>13.5</c:v>
                </c:pt>
                <c:pt idx="11">
                  <c:v>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4915618795499674"/>
          <c:y val="0.10558645309064724"/>
          <c:w val="0.33810891843651608"/>
          <c:h val="0.8524052198959697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Экспорт</a:t>
            </a:r>
            <a:endParaRPr lang="ru-RU" dirty="0"/>
          </a:p>
        </c:rich>
      </c:tx>
      <c:layout>
        <c:manualLayout>
          <c:xMode val="edge"/>
          <c:yMode val="edge"/>
          <c:x val="0.26612472746083771"/>
          <c:y val="1.656802442826218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экспорт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Лист1!$A$2:$A$8</c:f>
              <c:strCache>
                <c:ptCount val="7"/>
                <c:pt idx="0">
                  <c:v>металлургии</c:v>
                </c:pt>
                <c:pt idx="1">
                  <c:v>сырье</c:v>
                </c:pt>
                <c:pt idx="2">
                  <c:v>пищевая</c:v>
                </c:pt>
                <c:pt idx="3">
                  <c:v>другое</c:v>
                </c:pt>
                <c:pt idx="4">
                  <c:v>целюлозные прод</c:v>
                </c:pt>
                <c:pt idx="5">
                  <c:v>оборудование</c:v>
                </c:pt>
                <c:pt idx="6">
                  <c:v>хим товары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31</c:v>
                </c:pt>
                <c:pt idx="1">
                  <c:v>27</c:v>
                </c:pt>
                <c:pt idx="2">
                  <c:v>22.3</c:v>
                </c:pt>
                <c:pt idx="3">
                  <c:v>10.7</c:v>
                </c:pt>
                <c:pt idx="4">
                  <c:v>4.5999999999999996</c:v>
                </c:pt>
                <c:pt idx="5">
                  <c:v>1.5</c:v>
                </c:pt>
                <c:pt idx="6">
                  <c:v>4.4000000000000004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14218177987305E-2"/>
          <c:y val="0.10485844710064894"/>
          <c:w val="0.96885781822012695"/>
          <c:h val="0.4384396423273231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Импорт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Лист1!$A$2:$A$9</c:f>
              <c:strCache>
                <c:ptCount val="8"/>
                <c:pt idx="0">
                  <c:v>Техника (оборудование)</c:v>
                </c:pt>
                <c:pt idx="1">
                  <c:v>сырье</c:v>
                </c:pt>
                <c:pt idx="2">
                  <c:v>транспорт</c:v>
                </c:pt>
                <c:pt idx="3">
                  <c:v>хим тов</c:v>
                </c:pt>
                <c:pt idx="4">
                  <c:v>итекстиль</c:v>
                </c:pt>
                <c:pt idx="5">
                  <c:v>металы</c:v>
                </c:pt>
                <c:pt idx="6">
                  <c:v>пластмассы</c:v>
                </c:pt>
                <c:pt idx="7">
                  <c:v>другое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23</c:v>
                </c:pt>
                <c:pt idx="1">
                  <c:v>22</c:v>
                </c:pt>
                <c:pt idx="2">
                  <c:v>15</c:v>
                </c:pt>
                <c:pt idx="3">
                  <c:v>7.6</c:v>
                </c:pt>
                <c:pt idx="4">
                  <c:v>5.4</c:v>
                </c:pt>
                <c:pt idx="5">
                  <c:v>5</c:v>
                </c:pt>
                <c:pt idx="6">
                  <c:v>5.2</c:v>
                </c:pt>
                <c:pt idx="7">
                  <c:v>16.8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4.3212472675077038E-2"/>
          <c:y val="0.54404678074985136"/>
          <c:w val="0.93448006103663517"/>
          <c:h val="0.4559532192501487"/>
        </c:manualLayout>
      </c:layout>
      <c:overlay val="0"/>
      <c:txPr>
        <a:bodyPr/>
        <a:lstStyle/>
        <a:p>
          <a:pPr>
            <a:defRPr sz="1400"/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Динамика</a:t>
            </a:r>
            <a:r>
              <a:rPr lang="ru-RU" baseline="0" dirty="0" smtClean="0"/>
              <a:t> импорта и экспорта</a:t>
            </a:r>
            <a:endParaRPr lang="ru-RU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Экспорт</c:v>
                </c:pt>
              </c:strCache>
            </c:strRef>
          </c:tx>
          <c:cat>
            <c:numRef>
              <c:f>Лист1!$A$2:$A$12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20.399999999999999</c:v>
                </c:pt>
                <c:pt idx="1">
                  <c:v>29.2</c:v>
                </c:pt>
                <c:pt idx="2">
                  <c:v>38</c:v>
                </c:pt>
                <c:pt idx="3">
                  <c:v>58.2</c:v>
                </c:pt>
                <c:pt idx="4">
                  <c:v>66.5</c:v>
                </c:pt>
                <c:pt idx="5">
                  <c:v>53.7</c:v>
                </c:pt>
                <c:pt idx="6">
                  <c:v>71</c:v>
                </c:pt>
                <c:pt idx="7">
                  <c:v>80.8</c:v>
                </c:pt>
                <c:pt idx="8">
                  <c:v>78.3</c:v>
                </c:pt>
                <c:pt idx="9">
                  <c:v>76.7</c:v>
                </c:pt>
                <c:pt idx="10">
                  <c:v>77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Импорт</c:v>
                </c:pt>
              </c:strCache>
            </c:strRef>
          </c:tx>
          <c:cat>
            <c:numRef>
              <c:f>Лист1!$A$2:$A$12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17.399999999999999</c:v>
                </c:pt>
                <c:pt idx="1">
                  <c:v>22.5</c:v>
                </c:pt>
                <c:pt idx="2">
                  <c:v>30.1</c:v>
                </c:pt>
                <c:pt idx="3">
                  <c:v>35.4</c:v>
                </c:pt>
                <c:pt idx="4">
                  <c:v>57.6</c:v>
                </c:pt>
                <c:pt idx="5">
                  <c:v>39.799999999999997</c:v>
                </c:pt>
                <c:pt idx="6">
                  <c:v>55.2</c:v>
                </c:pt>
                <c:pt idx="7">
                  <c:v>66.2</c:v>
                </c:pt>
                <c:pt idx="8">
                  <c:v>74.900000000000006</c:v>
                </c:pt>
                <c:pt idx="9">
                  <c:v>74.599999999999994</c:v>
                </c:pt>
                <c:pt idx="10">
                  <c:v>70.7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894208"/>
        <c:axId val="34895744"/>
      </c:lineChart>
      <c:catAx>
        <c:axId val="3489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4895744"/>
        <c:crosses val="autoZero"/>
        <c:auto val="1"/>
        <c:lblAlgn val="ctr"/>
        <c:lblOffset val="100"/>
        <c:noMultiLvlLbl val="0"/>
      </c:catAx>
      <c:valAx>
        <c:axId val="3489574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Млрд </a:t>
                </a:r>
                <a:r>
                  <a:rPr lang="en-US" dirty="0" smtClean="0"/>
                  <a:t>$</a:t>
                </a:r>
                <a:endParaRPr lang="ru-RU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348942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hdr.undp.org/sites/default/files/hdr14-summary-ru.pdf" TargetMode="External"/><Relationship Id="rId2" Type="http://schemas.openxmlformats.org/officeDocument/2006/relationships/hyperlink" Target="https://www.cia.gov/library/publications/the-world-factbook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knoema.ru/" TargetMode="External"/><Relationship Id="rId4" Type="http://schemas.openxmlformats.org/officeDocument/2006/relationships/hyperlink" Target="http://www.mining-enc.ru/n/norvegiya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1%D0%BF%D0%B8%D1%81%D0%BE%D0%BA_%D1%81%D1%82%D1%80%D0%B0%D0%BD_%D0%BF%D0%BE_%D0%BD%D0%B0%D1%81%D0%B5%D0%BB%D0%B5%D0%BD%D0%B8%D1%8E" TargetMode="External"/><Relationship Id="rId13" Type="http://schemas.openxmlformats.org/officeDocument/2006/relationships/hyperlink" Target="https://ru.wikipedia.org/wiki/%D0%A7%D0%B8%D0%BB%D0%B8#cite_note-3" TargetMode="External"/><Relationship Id="rId3" Type="http://schemas.openxmlformats.org/officeDocument/2006/relationships/hyperlink" Target="https://ru.wikipedia.org/wiki/%D0%A1%D0%BF%D0%B8%D1%81%D0%BE%D0%BA_%D1%81%D1%82%D1%80%D0%B0%D0%BD_%D0%B8_%D0%B7%D0%B0%D0%B2%D0%B8%D1%81%D0%B8%D0%BC%D1%8B%D1%85_%D1%82%D0%B5%D1%80%D1%80%D0%B8%D1%82%D0%BE%D1%80%D0%B8%D0%B9_%D0%BF%D0%BE_%D0%BF%D0%BB%D0%BE%D1%89%D0%B0%D0%B4%D0%B8" TargetMode="External"/><Relationship Id="rId7" Type="http://schemas.openxmlformats.org/officeDocument/2006/relationships/hyperlink" Target="https://ru.wikipedia.org/wiki/%D0%A7%D0%B8%D0%BB%D0%B8#cite_note-2" TargetMode="External"/><Relationship Id="rId12" Type="http://schemas.openxmlformats.org/officeDocument/2006/relationships/hyperlink" Target="https://ru.wikipedia.org/wiki/%D0%98%D0%BD%D0%B4%D0%B5%D0%BA%D1%81_%D1%87%D0%B5%D0%BB%D0%BE%D0%B2%D0%B5%D1%87%D0%B5%D1%81%D0%BA%D0%BE%D0%B3%D0%BE_%D1%80%D0%B0%D0%B7%D0%B2%D0%B8%D1%82%D0%B8%D1%8F" TargetMode="External"/><Relationship Id="rId2" Type="http://schemas.openxmlformats.org/officeDocument/2006/relationships/hyperlink" Target="https://ru.wikipedia.org/wiki/%D0%A2%D0%B5%D1%80%D1%80%D0%B8%D1%82%D0%BE%D1%80%D0%B8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F%D0%BB%D0%BE%D1%82%D0%BD%D0%BE%D1%81%D1%82%D1%8C_%D0%BD%D0%B0%D1%81%D0%B5%D0%BB%D0%B5%D0%BD%D0%B8%D1%8F" TargetMode="External"/><Relationship Id="rId11" Type="http://schemas.openxmlformats.org/officeDocument/2006/relationships/hyperlink" Target="https://ru.wikipedia.org/wiki/%D0%A1%D0%BF%D0%B8%D1%81%D0%BE%D0%BA_%D1%81%D1%82%D1%80%D0%B0%D0%BD_%D0%BF%D0%BE_%D0%92%D0%92%D0%9F_(%D0%9F%D0%9F%D0%A1)" TargetMode="External"/><Relationship Id="rId5" Type="http://schemas.openxmlformats.org/officeDocument/2006/relationships/hyperlink" Target="https://ru.wikipedia.org/wiki/%D0%9D%D0%B0%D1%81%D0%B5%D0%BB%D0%B5%D0%BD%D0%B8%D0%B5" TargetMode="External"/><Relationship Id="rId15" Type="http://schemas.openxmlformats.org/officeDocument/2006/relationships/image" Target="../media/image2.png"/><Relationship Id="rId10" Type="http://schemas.openxmlformats.org/officeDocument/2006/relationships/hyperlink" Target="https://ru.wikipedia.org/wiki/%D0%94%D0%BE%D0%BB%D0%BB%D0%B0%D1%80_%D0%A1%D0%A8%D0%90" TargetMode="External"/><Relationship Id="rId4" Type="http://schemas.openxmlformats.org/officeDocument/2006/relationships/hyperlink" Target="https://ru.wikipedia.org/wiki/%D0%A7%D0%B8%D0%BB%D0%B8#cite_note-1" TargetMode="External"/><Relationship Id="rId9" Type="http://schemas.openxmlformats.org/officeDocument/2006/relationships/hyperlink" Target="https://ru.wikipedia.org/wiki/%D0%92%D0%B0%D0%BB%D0%BE%D0%B2%D0%BE%D0%B9_%D0%B2%D0%BD%D1%83%D1%82%D1%80%D0%B5%D0%BD%D0%BD%D0%B8%D0%B9_%D0%BF%D1%80%D0%BE%D0%B4%D1%83%D0%BA%D1%82" TargetMode="External"/><Relationship Id="rId14" Type="http://schemas.openxmlformats.org/officeDocument/2006/relationships/hyperlink" Target="https://ru.wikipedia.org/wiki/%D0%A1%D0%BF%D0%B8%D1%81%D0%BE%D0%BA_%D1%81%D1%82%D1%80%D0%B0%D0%BD_%D0%BF%D0%BE_%D0%B8%D0%BD%D0%B4%D0%B5%D0%BA%D1%81%D1%83_%D1%87%D0%B5%D0%BB%D0%BE%D0%B2%D0%B5%D1%87%D0%B5%D1%81%D0%BA%D0%BE%D0%B3%D0%BE_%D1%80%D0%B0%D0%B7%D0%B2%D0%B8%D1%82%D0%B8%D1%8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229600" cy="1470025"/>
          </a:xfrm>
        </p:spPr>
        <p:txBody>
          <a:bodyPr>
            <a:normAutofit fontScale="90000"/>
          </a:bodyPr>
          <a:lstStyle/>
          <a:p>
            <a:r>
              <a:rPr lang="ru-RU" sz="2700" dirty="0"/>
              <a:t>Модульная контрольная работа по курсу </a:t>
            </a:r>
            <a:br>
              <a:rPr lang="ru-RU" sz="2700" dirty="0"/>
            </a:br>
            <a:r>
              <a:rPr lang="ru-RU" sz="2700" dirty="0"/>
              <a:t>«Экономика зарубежных стран» по теме:</a:t>
            </a:r>
            <a:br>
              <a:rPr lang="ru-RU" sz="2700" dirty="0"/>
            </a:br>
            <a:r>
              <a:rPr lang="ru-RU" sz="2700" dirty="0"/>
              <a:t>«Особенности социально-экономического развития </a:t>
            </a:r>
            <a:r>
              <a:rPr lang="ru-RU" sz="2700" dirty="0" smtClean="0"/>
              <a:t>Чили »</a:t>
            </a:r>
            <a:endParaRPr lang="sv-SE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16632"/>
            <a:ext cx="6328792" cy="1512168"/>
          </a:xfrm>
        </p:spPr>
        <p:txBody>
          <a:bodyPr>
            <a:normAutofit fontScale="62500" lnSpcReduction="20000"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Министерство образования и науки Украины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Харьковский национальный университет имени В.Н. </a:t>
            </a:r>
            <a:r>
              <a:rPr lang="ru-RU" sz="2800" dirty="0" err="1">
                <a:solidFill>
                  <a:schemeClr val="tx1"/>
                </a:solidFill>
              </a:rPr>
              <a:t>Каразина</a:t>
            </a: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Институт экономики и международных отношений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Кафедра международной экономики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5013176"/>
            <a:ext cx="77768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Выполнил: студент </a:t>
            </a:r>
            <a:r>
              <a:rPr lang="ru-RU" dirty="0"/>
              <a:t>группы ЭМ-21                                       </a:t>
            </a:r>
            <a:r>
              <a:rPr lang="ru-RU" dirty="0" smtClean="0"/>
              <a:t>Кириллов А.С.</a:t>
            </a:r>
            <a:endParaRPr lang="ru-RU" dirty="0"/>
          </a:p>
          <a:p>
            <a:r>
              <a:rPr lang="ru-RU" dirty="0"/>
              <a:t>Проверила: доцент кафедры, к.э.н.                                            Ким Т.И. </a:t>
            </a:r>
          </a:p>
          <a:p>
            <a:endParaRPr lang="ru-RU" dirty="0"/>
          </a:p>
          <a:p>
            <a:endParaRPr lang="ru-RU" dirty="0"/>
          </a:p>
          <a:p>
            <a:pPr algn="ctr"/>
            <a:r>
              <a:rPr lang="ru-RU" dirty="0"/>
              <a:t>Харьков-2015</a:t>
            </a:r>
          </a:p>
        </p:txBody>
      </p:sp>
    </p:spTree>
    <p:extLst>
      <p:ext uri="{BB962C8B-B14F-4D97-AF65-F5344CB8AC3E}">
        <p14:creationId xmlns:p14="http://schemas.microsoft.com/office/powerpoint/2010/main" val="52947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Партнеры по внешней торговле</a:t>
            </a:r>
            <a:endParaRPr lang="sv-SE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988840"/>
            <a:ext cx="3528392" cy="38164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Экспорт</a:t>
            </a:r>
          </a:p>
          <a:p>
            <a:pPr algn="ctr"/>
            <a:r>
              <a:rPr lang="ru-RU" sz="2400" dirty="0" smtClean="0"/>
              <a:t>Китай </a:t>
            </a:r>
            <a:r>
              <a:rPr lang="ru-RU" sz="2400" dirty="0"/>
              <a:t>24,4%, </a:t>
            </a:r>
            <a:endParaRPr lang="ru-RU" sz="2400" dirty="0" smtClean="0"/>
          </a:p>
          <a:p>
            <a:pPr algn="ctr"/>
            <a:r>
              <a:rPr lang="ru-RU" sz="2400" dirty="0" smtClean="0"/>
              <a:t>США </a:t>
            </a:r>
            <a:r>
              <a:rPr lang="ru-RU" sz="2400" dirty="0"/>
              <a:t>12,3%, </a:t>
            </a:r>
            <a:endParaRPr lang="ru-RU" sz="2400" dirty="0" smtClean="0"/>
          </a:p>
          <a:p>
            <a:pPr algn="ctr"/>
            <a:r>
              <a:rPr lang="ru-RU" sz="2400" dirty="0" smtClean="0"/>
              <a:t>Япония </a:t>
            </a:r>
            <a:r>
              <a:rPr lang="ru-RU" sz="2400" dirty="0"/>
              <a:t>10%, </a:t>
            </a:r>
            <a:endParaRPr lang="ru-RU" sz="2400" dirty="0" smtClean="0"/>
          </a:p>
          <a:p>
            <a:pPr algn="ctr"/>
            <a:r>
              <a:rPr lang="ru-RU" sz="2400" dirty="0" smtClean="0"/>
              <a:t>Южная </a:t>
            </a:r>
            <a:r>
              <a:rPr lang="ru-RU" sz="2400" dirty="0"/>
              <a:t>Корея 6.2%, Бразилия 5.4% </a:t>
            </a:r>
            <a:endParaRPr lang="sv-SE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68235" y="1988840"/>
            <a:ext cx="3384376" cy="38164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Импорт</a:t>
            </a:r>
          </a:p>
          <a:p>
            <a:pPr algn="ctr"/>
            <a:r>
              <a:rPr lang="ru-RU" sz="2400" dirty="0"/>
              <a:t>Китай 20,9%, </a:t>
            </a:r>
            <a:endParaRPr lang="ru-RU" sz="2400" dirty="0" smtClean="0"/>
          </a:p>
          <a:p>
            <a:pPr algn="ctr"/>
            <a:r>
              <a:rPr lang="ru-RU" sz="2400" dirty="0" smtClean="0"/>
              <a:t>США </a:t>
            </a:r>
            <a:r>
              <a:rPr lang="ru-RU" sz="2400" dirty="0"/>
              <a:t>19,8%, </a:t>
            </a:r>
            <a:endParaRPr lang="ru-RU" sz="2400" dirty="0" smtClean="0"/>
          </a:p>
          <a:p>
            <a:pPr algn="ctr"/>
            <a:r>
              <a:rPr lang="ru-RU" sz="2400" dirty="0" smtClean="0"/>
              <a:t>Бразилия </a:t>
            </a:r>
            <a:r>
              <a:rPr lang="ru-RU" sz="2400" dirty="0"/>
              <a:t>7.9%, Аргентина 4% </a:t>
            </a:r>
            <a:endParaRPr lang="sv-SE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995936" y="666936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Данные взяты за 2014 г</a:t>
            </a:r>
            <a:endParaRPr lang="sv-SE" sz="1000" dirty="0"/>
          </a:p>
        </p:txBody>
      </p:sp>
    </p:spTree>
    <p:extLst>
      <p:ext uri="{BB962C8B-B14F-4D97-AF65-F5344CB8AC3E}">
        <p14:creationId xmlns:p14="http://schemas.microsoft.com/office/powerpoint/2010/main" val="97631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Мировые рейтинги</a:t>
            </a:r>
            <a:endParaRPr lang="sv-SE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88840"/>
            <a:ext cx="7772400" cy="4572000"/>
          </a:xfrm>
        </p:spPr>
        <p:txBody>
          <a:bodyPr>
            <a:normAutofit/>
          </a:bodyPr>
          <a:lstStyle/>
          <a:p>
            <a:r>
              <a:rPr lang="ru-RU" sz="2400" dirty="0"/>
              <a:t>Индекс экономической </a:t>
            </a:r>
            <a:r>
              <a:rPr lang="ru-RU" sz="2400" dirty="0" smtClean="0"/>
              <a:t>свободы                          7 м</a:t>
            </a:r>
          </a:p>
          <a:p>
            <a:r>
              <a:rPr lang="ru-RU" sz="2400" dirty="0"/>
              <a:t>Индекс процветания </a:t>
            </a:r>
            <a:r>
              <a:rPr lang="sv-SE" sz="2400" dirty="0" smtClean="0"/>
              <a:t>LEGATUM</a:t>
            </a:r>
            <a:r>
              <a:rPr lang="ru-RU" sz="2400" dirty="0" smtClean="0"/>
              <a:t>                                110м</a:t>
            </a:r>
          </a:p>
          <a:p>
            <a:r>
              <a:rPr lang="ru-RU" sz="2400" dirty="0"/>
              <a:t>Индекс </a:t>
            </a:r>
            <a:r>
              <a:rPr lang="ru-RU" sz="2400" dirty="0" smtClean="0"/>
              <a:t>инноваций                                                          40м</a:t>
            </a:r>
          </a:p>
          <a:p>
            <a:r>
              <a:rPr lang="ru-RU" sz="2400" dirty="0"/>
              <a:t>Индекс развития человеческого </a:t>
            </a:r>
            <a:r>
              <a:rPr lang="ru-RU" sz="2400" dirty="0" smtClean="0"/>
              <a:t>потенциала     42м</a:t>
            </a:r>
            <a:endParaRPr lang="ru-RU" sz="2400" dirty="0"/>
          </a:p>
          <a:p>
            <a:r>
              <a:rPr lang="ru-RU" sz="2400" dirty="0"/>
              <a:t>Легкость ведения </a:t>
            </a:r>
            <a:r>
              <a:rPr lang="ru-RU" sz="2400" dirty="0" smtClean="0"/>
              <a:t>бизнеса                                           </a:t>
            </a:r>
            <a:r>
              <a:rPr lang="ru-RU" sz="2400" dirty="0" smtClean="0"/>
              <a:t>139м</a:t>
            </a:r>
            <a:endParaRPr lang="ru-RU" sz="2400" dirty="0" smtClean="0"/>
          </a:p>
          <a:p>
            <a:pPr marL="0" indent="0">
              <a:buNone/>
            </a:pPr>
            <a:endParaRPr lang="sv-SE" sz="2400" dirty="0"/>
          </a:p>
          <a:p>
            <a:endParaRPr lang="ru-RU" sz="2400" dirty="0"/>
          </a:p>
          <a:p>
            <a:endParaRPr lang="sv-SE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995936" y="666936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Данные взяты за 2014 г</a:t>
            </a:r>
            <a:endParaRPr lang="sv-SE" sz="1000" dirty="0"/>
          </a:p>
        </p:txBody>
      </p:sp>
    </p:spTree>
    <p:extLst>
      <p:ext uri="{BB962C8B-B14F-4D97-AF65-F5344CB8AC3E}">
        <p14:creationId xmlns:p14="http://schemas.microsoft.com/office/powerpoint/2010/main" val="59127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/>
              <a:t>Выводы</a:t>
            </a:r>
            <a:endParaRPr lang="sv-SE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600" dirty="0" smtClean="0"/>
              <a:t>В  </a:t>
            </a:r>
            <a:r>
              <a:rPr lang="ru-RU" sz="1600" smtClean="0"/>
              <a:t>Чили Рыночная экономика, </a:t>
            </a:r>
            <a:r>
              <a:rPr lang="ru-RU" sz="1600" dirty="0"/>
              <a:t>характеризующийся высоким уровнем внешней торговли и репутации сильных финансовых институтов и разумной политики, которые дали </a:t>
            </a:r>
            <a:r>
              <a:rPr lang="ru-RU" sz="1600" dirty="0" smtClean="0"/>
              <a:t>ей </a:t>
            </a:r>
            <a:r>
              <a:rPr lang="ru-RU" sz="1600" dirty="0"/>
              <a:t>сильнейший рейтинг суверенных облигаций в Южной Америке. </a:t>
            </a:r>
            <a:endParaRPr lang="ru-RU" sz="1600" dirty="0" smtClean="0"/>
          </a:p>
          <a:p>
            <a:r>
              <a:rPr lang="ru-RU" sz="1600" dirty="0"/>
              <a:t>Страна обладает великолепной транспортной системой</a:t>
            </a:r>
            <a:endParaRPr lang="ru-RU" sz="1600" dirty="0" smtClean="0"/>
          </a:p>
          <a:p>
            <a:r>
              <a:rPr lang="ru-RU" sz="1600" dirty="0" smtClean="0"/>
              <a:t>Экспорт </a:t>
            </a:r>
            <a:r>
              <a:rPr lang="ru-RU" sz="1600" dirty="0"/>
              <a:t>товаров и услуг приходится около одной трети </a:t>
            </a:r>
            <a:r>
              <a:rPr lang="ru-RU" sz="1600" dirty="0" smtClean="0"/>
              <a:t>ВВП.</a:t>
            </a:r>
            <a:r>
              <a:rPr lang="ru-RU" sz="1600" dirty="0"/>
              <a:t> Медь одиночестве обеспечивает 19% государственных доходов</a:t>
            </a:r>
            <a:r>
              <a:rPr lang="ru-RU" sz="1600" dirty="0" smtClean="0"/>
              <a:t>.</a:t>
            </a:r>
          </a:p>
          <a:p>
            <a:r>
              <a:rPr lang="ru-RU" sz="1600" dirty="0"/>
              <a:t> </a:t>
            </a:r>
            <a:r>
              <a:rPr lang="ru-RU" sz="1600" dirty="0" smtClean="0"/>
              <a:t>Чили </a:t>
            </a:r>
            <a:r>
              <a:rPr lang="ru-RU" sz="1600" dirty="0"/>
              <a:t>углубил давнюю приверженность к либерализации торговли с подписанием соглашения о свободной торговле с США, </a:t>
            </a:r>
            <a:r>
              <a:rPr lang="ru-RU" sz="1600" dirty="0" smtClean="0"/>
              <a:t>Чили имеет 22 </a:t>
            </a:r>
            <a:r>
              <a:rPr lang="ru-RU" sz="1600" dirty="0"/>
              <a:t>торговых соглашений, охватывающих 60 стран, включая соглашения с Европейским </a:t>
            </a:r>
            <a:r>
              <a:rPr lang="ru-RU" sz="1600" dirty="0" smtClean="0"/>
              <a:t>Союзом, Китаем, Индией, </a:t>
            </a:r>
            <a:r>
              <a:rPr lang="ru-RU" sz="1600" dirty="0"/>
              <a:t>Южная </a:t>
            </a:r>
            <a:r>
              <a:rPr lang="ru-RU" sz="1600" dirty="0" smtClean="0"/>
              <a:t>Кореей </a:t>
            </a:r>
            <a:r>
              <a:rPr lang="ru-RU" sz="1600" dirty="0"/>
              <a:t>и </a:t>
            </a:r>
            <a:r>
              <a:rPr lang="ru-RU" sz="1600" dirty="0" smtClean="0"/>
              <a:t>Мексикой.</a:t>
            </a:r>
            <a:r>
              <a:rPr lang="ru-RU" sz="1600" dirty="0"/>
              <a:t> Чили присоединились к Соединенным Штатам и 10 других стран в переговоры о торговом соглашении Транс-Тихоокеанского партнерства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Чили за последние 15 лет продела </a:t>
            </a:r>
            <a:r>
              <a:rPr lang="ru-RU" sz="1600" dirty="0"/>
              <a:t>огромную работу во всех сферах </a:t>
            </a:r>
            <a:r>
              <a:rPr lang="ru-RU" sz="1600" dirty="0" smtClean="0"/>
              <a:t>деятельности. Она </a:t>
            </a:r>
            <a:r>
              <a:rPr lang="ru-RU" sz="1600" dirty="0"/>
              <a:t>уже достигла многого , и если так будет продолжатся и далее то она будет </a:t>
            </a:r>
            <a:r>
              <a:rPr lang="ru-RU" sz="1600" dirty="0" smtClean="0"/>
              <a:t>занимать более </a:t>
            </a:r>
            <a:r>
              <a:rPr lang="ru-RU" sz="1600" dirty="0"/>
              <a:t>значительное место в мировой экономике .</a:t>
            </a:r>
            <a:endParaRPr lang="sv-SE" sz="1600" dirty="0"/>
          </a:p>
          <a:p>
            <a:endParaRPr lang="sv-SE" sz="1600" dirty="0"/>
          </a:p>
          <a:p>
            <a:endParaRPr lang="sv-SE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1556792"/>
            <a:ext cx="69847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244398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</a:t>
            </a:r>
            <a:endParaRPr lang="sv-SE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The World </a:t>
            </a:r>
            <a:r>
              <a:rPr lang="de-DE" dirty="0" err="1"/>
              <a:t>Factbook</a:t>
            </a:r>
            <a:r>
              <a:rPr lang="ru-RU" dirty="0"/>
              <a:t> - </a:t>
            </a:r>
            <a:r>
              <a:rPr lang="en-US" dirty="0"/>
              <a:t>CIA</a:t>
            </a:r>
            <a:r>
              <a:rPr lang="ru-RU" dirty="0"/>
              <a:t>/ Всемирная книга фактов ЦРУ США – [Электронный ресурс] – режим доступа: </a:t>
            </a:r>
            <a:r>
              <a:rPr lang="de-DE" dirty="0">
                <a:hlinkClick r:id="rId2"/>
              </a:rPr>
              <a:t>https://www.cia.gov/library/publications/the-world-factbook/</a:t>
            </a:r>
            <a:endParaRPr lang="ru-RU" dirty="0"/>
          </a:p>
          <a:p>
            <a:pPr lvl="0"/>
            <a:r>
              <a:rPr lang="ru-RU" dirty="0"/>
              <a:t>Доклад о человеческом развитии. Обеспечение устойчивого прогресса человечества: Уменьшение уязвимости и формирование жизнестойкости/ Доклад ООН - [Электронный ресурс] – режим доступа: </a:t>
            </a:r>
            <a:r>
              <a:rPr lang="de-DE" dirty="0">
                <a:hlinkClick r:id="rId3"/>
              </a:rPr>
              <a:t>http://hdr.undp.org/sites/default/files/hdr14-summary-ru.pdf</a:t>
            </a:r>
            <a:endParaRPr lang="ru-RU" dirty="0"/>
          </a:p>
          <a:p>
            <a:pPr lvl="0"/>
            <a:r>
              <a:rPr lang="de-DE" dirty="0">
                <a:hlinkClick r:id="rId4"/>
              </a:rPr>
              <a:t>www.worldbank.org</a:t>
            </a:r>
            <a:r>
              <a:rPr lang="ru-RU" dirty="0">
                <a:hlinkClick r:id="rId4"/>
              </a:rPr>
              <a:t> </a:t>
            </a:r>
            <a:endParaRPr lang="de-DE" dirty="0">
              <a:hlinkClick r:id="rId4"/>
            </a:endParaRPr>
          </a:p>
          <a:p>
            <a:pPr lvl="0"/>
            <a:r>
              <a:rPr lang="de-DE" dirty="0">
                <a:hlinkClick r:id="rId4"/>
              </a:rPr>
              <a:t>http://ec.europa.eu/eurostat/</a:t>
            </a:r>
            <a:endParaRPr lang="ru-RU" dirty="0">
              <a:hlinkClick r:id="rId4"/>
            </a:endParaRPr>
          </a:p>
          <a:p>
            <a:pPr lvl="0"/>
            <a:r>
              <a:rPr lang="sv-SE" dirty="0">
                <a:hlinkClick r:id="rId5"/>
              </a:rPr>
              <a:t>http://knoema.ru/</a:t>
            </a:r>
            <a:endParaRPr lang="ru-RU" dirty="0"/>
          </a:p>
          <a:p>
            <a:pPr lvl="0"/>
            <a:r>
              <a:rPr lang="sv-SE" dirty="0"/>
              <a:t>https://ru.wikipedia.org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293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Общая характеристика</a:t>
            </a:r>
            <a:endParaRPr lang="sv-SE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8048925"/>
              </p:ext>
            </p:extLst>
          </p:nvPr>
        </p:nvGraphicFramePr>
        <p:xfrm>
          <a:off x="323528" y="1988840"/>
          <a:ext cx="4320480" cy="4685598"/>
        </p:xfrm>
        <a:graphic>
          <a:graphicData uri="http://schemas.openxmlformats.org/drawingml/2006/table">
            <a:tbl>
              <a:tblPr/>
              <a:tblGrid>
                <a:gridCol w="2160240"/>
                <a:gridCol w="2160240"/>
              </a:tblGrid>
              <a:tr h="1244699">
                <a:tc>
                  <a:txBody>
                    <a:bodyPr/>
                    <a:lstStyle/>
                    <a:p>
                      <a:pPr fontAlgn="t"/>
                      <a:r>
                        <a:rPr lang="ru-RU" b="1" u="none" strike="noStrike" dirty="0">
                          <a:solidFill>
                            <a:srgbClr val="0B0080"/>
                          </a:solidFill>
                          <a:effectLst/>
                          <a:hlinkClick r:id="rId2" tooltip="Территория"/>
                        </a:rPr>
                        <a:t>Территория</a:t>
                      </a:r>
                      <a:r>
                        <a:rPr lang="ru-RU" dirty="0">
                          <a:effectLst/>
                        </a:rPr>
                        <a:t/>
                      </a:r>
                      <a:br>
                        <a:rPr lang="ru-RU" dirty="0">
                          <a:effectLst/>
                        </a:rPr>
                      </a:br>
                      <a:r>
                        <a:rPr lang="ru-RU" dirty="0">
                          <a:effectLst/>
                        </a:rPr>
                        <a:t>• Всего</a:t>
                      </a:r>
                      <a:br>
                        <a:rPr lang="ru-RU" dirty="0">
                          <a:effectLst/>
                        </a:rPr>
                      </a:br>
                      <a:r>
                        <a:rPr lang="ru-RU" dirty="0">
                          <a:effectLst/>
                        </a:rPr>
                        <a:t>• % водной </a:t>
                      </a:r>
                      <a:r>
                        <a:rPr lang="ru-RU" dirty="0" err="1">
                          <a:effectLst/>
                        </a:rPr>
                        <a:t>поверхн</a:t>
                      </a:r>
                      <a:r>
                        <a:rPr lang="ru-RU" dirty="0">
                          <a:effectLst/>
                        </a:rPr>
                        <a:t>.</a:t>
                      </a: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u="none" strike="noStrike" dirty="0">
                          <a:solidFill>
                            <a:srgbClr val="0B0080"/>
                          </a:solidFill>
                          <a:effectLst/>
                          <a:hlinkClick r:id="rId3" tooltip="Список стран и зависимых территорий по площади"/>
                        </a:rPr>
                        <a:t>37-я в мире</a:t>
                      </a:r>
                      <a:r>
                        <a:rPr lang="ru-RU" dirty="0">
                          <a:effectLst/>
                        </a:rPr>
                        <a:t/>
                      </a:r>
                      <a:br>
                        <a:rPr lang="ru-RU" dirty="0">
                          <a:effectLst/>
                        </a:rPr>
                      </a:br>
                      <a:r>
                        <a:rPr lang="ru-RU" dirty="0">
                          <a:effectLst/>
                        </a:rPr>
                        <a:t>756 950</a:t>
                      </a:r>
                      <a:r>
                        <a:rPr lang="ru-RU" u="none" strike="noStrike" baseline="30000" dirty="0">
                          <a:solidFill>
                            <a:srgbClr val="0B0080"/>
                          </a:solidFill>
                          <a:effectLst/>
                          <a:hlinkClick r:id="rId4"/>
                        </a:rPr>
                        <a:t>[1]</a:t>
                      </a:r>
                      <a:r>
                        <a:rPr lang="ru-RU" dirty="0">
                          <a:effectLst/>
                        </a:rPr>
                        <a:t> км²</a:t>
                      </a:r>
                      <a:br>
                        <a:rPr lang="ru-RU" dirty="0">
                          <a:effectLst/>
                        </a:rPr>
                      </a:br>
                      <a:r>
                        <a:rPr lang="ru-RU" dirty="0">
                          <a:effectLst/>
                        </a:rPr>
                        <a:t>1,07</a:t>
                      </a: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1244699">
                <a:tc>
                  <a:txBody>
                    <a:bodyPr/>
                    <a:lstStyle/>
                    <a:p>
                      <a:pPr fontAlgn="t"/>
                      <a:r>
                        <a:rPr lang="ru-RU" b="1" u="none" strike="noStrike">
                          <a:solidFill>
                            <a:srgbClr val="0B0080"/>
                          </a:solidFill>
                          <a:effectLst/>
                          <a:hlinkClick r:id="rId5" tooltip="Население"/>
                        </a:rPr>
                        <a:t>Население</a:t>
                      </a:r>
                      <a:r>
                        <a:rPr lang="ru-RU">
                          <a:effectLst/>
                        </a:rPr>
                        <a:t/>
                      </a:r>
                      <a:br>
                        <a:rPr lang="ru-RU">
                          <a:effectLst/>
                        </a:rPr>
                      </a:br>
                      <a:r>
                        <a:rPr lang="ru-RU">
                          <a:effectLst/>
                        </a:rPr>
                        <a:t>• Оценка (2013)</a:t>
                      </a:r>
                      <a:br>
                        <a:rPr lang="ru-RU">
                          <a:effectLst/>
                        </a:rPr>
                      </a:br>
                      <a:r>
                        <a:rPr lang="ru-RU">
                          <a:effectLst/>
                        </a:rPr>
                        <a:t>• </a:t>
                      </a:r>
                      <a:r>
                        <a:rPr lang="ru-RU" u="none" strike="noStrike">
                          <a:solidFill>
                            <a:srgbClr val="0B0080"/>
                          </a:solidFill>
                          <a:effectLst/>
                          <a:hlinkClick r:id="rId6" tooltip="Плотность населения"/>
                        </a:rPr>
                        <a:t>Плотность</a:t>
                      </a:r>
                      <a:endParaRPr lang="ru-RU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>
                          <a:effectLst/>
                        </a:rPr>
                        <a:t/>
                      </a:r>
                      <a:br>
                        <a:rPr lang="ru-RU">
                          <a:effectLst/>
                        </a:rPr>
                      </a:br>
                      <a:r>
                        <a:rPr lang="ru-RU">
                          <a:solidFill>
                            <a:srgbClr val="00CC00"/>
                          </a:solidFill>
                          <a:effectLst/>
                        </a:rPr>
                        <a:t>▲</a:t>
                      </a:r>
                      <a:r>
                        <a:rPr lang="ru-RU">
                          <a:effectLst/>
                        </a:rPr>
                        <a:t>17 216 945</a:t>
                      </a:r>
                      <a:r>
                        <a:rPr lang="ru-RU" u="none" strike="noStrike" baseline="30000">
                          <a:solidFill>
                            <a:srgbClr val="0B0080"/>
                          </a:solidFill>
                          <a:effectLst/>
                          <a:hlinkClick r:id="rId7"/>
                        </a:rPr>
                        <a:t>[2]</a:t>
                      </a:r>
                      <a:r>
                        <a:rPr lang="ru-RU">
                          <a:effectLst/>
                        </a:rPr>
                        <a:t> чел. (</a:t>
                      </a:r>
                      <a:r>
                        <a:rPr lang="ru-RU" u="none" strike="noStrike">
                          <a:solidFill>
                            <a:srgbClr val="0B0080"/>
                          </a:solidFill>
                          <a:effectLst/>
                          <a:hlinkClick r:id="rId8" tooltip="Список стран по населению"/>
                        </a:rPr>
                        <a:t>62-е</a:t>
                      </a:r>
                      <a:r>
                        <a:rPr lang="ru-RU">
                          <a:effectLst/>
                        </a:rPr>
                        <a:t>)</a:t>
                      </a:r>
                      <a:br>
                        <a:rPr lang="ru-RU">
                          <a:effectLst/>
                        </a:rPr>
                      </a:br>
                      <a:r>
                        <a:rPr lang="ru-RU">
                          <a:effectLst/>
                        </a:rPr>
                        <a:t>22,81 чел./км²</a:t>
                      </a: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1244699">
                <a:tc>
                  <a:txBody>
                    <a:bodyPr/>
                    <a:lstStyle/>
                    <a:p>
                      <a:pPr fontAlgn="t"/>
                      <a:r>
                        <a:rPr lang="ru-RU" b="1" u="none" strike="noStrike" dirty="0">
                          <a:solidFill>
                            <a:srgbClr val="0B0080"/>
                          </a:solidFill>
                          <a:effectLst/>
                          <a:hlinkClick r:id="rId9" tooltip="Валовой внутренний продукт"/>
                        </a:rPr>
                        <a:t>ВВП</a:t>
                      </a:r>
                      <a:r>
                        <a:rPr lang="ru-RU" dirty="0">
                          <a:effectLst/>
                        </a:rPr>
                        <a:t/>
                      </a:r>
                      <a:br>
                        <a:rPr lang="ru-RU" dirty="0">
                          <a:effectLst/>
                        </a:rPr>
                      </a:br>
                      <a:r>
                        <a:rPr lang="ru-RU" dirty="0">
                          <a:effectLst/>
                        </a:rPr>
                        <a:t>  </a:t>
                      </a:r>
                      <a:r>
                        <a:rPr lang="ru-RU" dirty="0" smtClean="0">
                          <a:effectLst/>
                        </a:rPr>
                        <a:t>•по</a:t>
                      </a:r>
                      <a:r>
                        <a:rPr lang="ru-RU" baseline="0" dirty="0" smtClean="0">
                          <a:effectLst/>
                        </a:rPr>
                        <a:t> </a:t>
                      </a:r>
                      <a:r>
                        <a:rPr lang="ru-RU" baseline="0" dirty="0" err="1" smtClean="0">
                          <a:effectLst/>
                        </a:rPr>
                        <a:t>ппс</a:t>
                      </a:r>
                      <a:r>
                        <a:rPr lang="ru-RU" dirty="0">
                          <a:effectLst/>
                        </a:rPr>
                        <a:t/>
                      </a:r>
                      <a:br>
                        <a:rPr lang="ru-RU" dirty="0">
                          <a:effectLst/>
                        </a:rPr>
                      </a:br>
                      <a:r>
                        <a:rPr lang="ru-RU" dirty="0">
                          <a:effectLst/>
                        </a:rPr>
                        <a:t>  • На душу населения</a:t>
                      </a: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dirty="0">
                          <a:effectLst/>
                        </a:rPr>
                        <a:t/>
                      </a:r>
                      <a:br>
                        <a:rPr lang="ru-RU" dirty="0">
                          <a:effectLst/>
                        </a:rPr>
                      </a:br>
                      <a:r>
                        <a:rPr lang="ru-RU" dirty="0" smtClean="0">
                          <a:effectLst/>
                        </a:rPr>
                        <a:t>410,3 </a:t>
                      </a:r>
                      <a:r>
                        <a:rPr lang="ru-RU" dirty="0">
                          <a:effectLst/>
                        </a:rPr>
                        <a:t>млрд </a:t>
                      </a:r>
                      <a:r>
                        <a:rPr lang="ru-RU" u="none" strike="noStrike" dirty="0">
                          <a:solidFill>
                            <a:srgbClr val="0B0080"/>
                          </a:solidFill>
                          <a:effectLst/>
                          <a:hlinkClick r:id="rId10" tooltip="Доллар США"/>
                        </a:rPr>
                        <a:t>долл.</a:t>
                      </a:r>
                      <a:r>
                        <a:rPr lang="ru-RU" dirty="0">
                          <a:effectLst/>
                        </a:rPr>
                        <a:t> (</a:t>
                      </a:r>
                      <a:r>
                        <a:rPr lang="ru-RU" u="none" strike="noStrike" dirty="0">
                          <a:solidFill>
                            <a:srgbClr val="0B0080"/>
                          </a:solidFill>
                          <a:effectLst/>
                          <a:hlinkClick r:id="rId11" tooltip="Список стран по ВВП (ППС)"/>
                        </a:rPr>
                        <a:t>43-й</a:t>
                      </a:r>
                      <a:r>
                        <a:rPr lang="ru-RU" dirty="0">
                          <a:effectLst/>
                        </a:rPr>
                        <a:t>)</a:t>
                      </a:r>
                      <a:br>
                        <a:rPr lang="ru-RU" dirty="0">
                          <a:effectLst/>
                        </a:rPr>
                      </a:br>
                      <a:r>
                        <a:rPr lang="ru-RU" dirty="0">
                          <a:effectLst/>
                        </a:rPr>
                        <a:t>16.310 </a:t>
                      </a:r>
                      <a:r>
                        <a:rPr lang="ru-RU" u="none" strike="noStrike" dirty="0">
                          <a:solidFill>
                            <a:srgbClr val="0B0080"/>
                          </a:solidFill>
                          <a:effectLst/>
                          <a:hlinkClick r:id="rId10" tooltip="Доллар США"/>
                        </a:rPr>
                        <a:t>долл.</a:t>
                      </a:r>
                      <a:endParaRPr lang="ru-RU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951501">
                <a:tc>
                  <a:txBody>
                    <a:bodyPr/>
                    <a:lstStyle/>
                    <a:p>
                      <a:pPr fontAlgn="t"/>
                      <a:r>
                        <a:rPr lang="ru-RU" b="1" u="none" strike="noStrike">
                          <a:solidFill>
                            <a:srgbClr val="0B0080"/>
                          </a:solidFill>
                          <a:effectLst/>
                          <a:hlinkClick r:id="rId12" tooltip="Индекс человеческого развития"/>
                        </a:rPr>
                        <a:t>ИЧР</a:t>
                      </a:r>
                      <a:r>
                        <a:rPr lang="ru-RU">
                          <a:effectLst/>
                        </a:rPr>
                        <a:t> (2013)</a:t>
                      </a: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dirty="0">
                          <a:solidFill>
                            <a:srgbClr val="00CC00"/>
                          </a:solidFill>
                          <a:effectLst/>
                        </a:rPr>
                        <a:t>▲</a:t>
                      </a:r>
                      <a:r>
                        <a:rPr lang="ru-RU" dirty="0">
                          <a:effectLst/>
                        </a:rPr>
                        <a:t> 0,819</a:t>
                      </a:r>
                      <a:r>
                        <a:rPr lang="ru-RU" u="none" strike="noStrike" baseline="30000" dirty="0">
                          <a:solidFill>
                            <a:srgbClr val="0B0080"/>
                          </a:solidFill>
                          <a:effectLst/>
                          <a:hlinkClick r:id="rId13"/>
                        </a:rPr>
                        <a:t>[3]</a:t>
                      </a:r>
                      <a:r>
                        <a:rPr lang="ru-RU" dirty="0">
                          <a:effectLst/>
                        </a:rPr>
                        <a:t> (</a:t>
                      </a:r>
                      <a:r>
                        <a:rPr lang="ru-RU" dirty="0">
                          <a:solidFill>
                            <a:srgbClr val="009900"/>
                          </a:solidFill>
                          <a:effectLst/>
                        </a:rPr>
                        <a:t>очень высокий</a:t>
                      </a:r>
                      <a:r>
                        <a:rPr lang="ru-RU" dirty="0">
                          <a:effectLst/>
                        </a:rPr>
                        <a:t>) (</a:t>
                      </a:r>
                      <a:r>
                        <a:rPr lang="ru-RU" u="none" strike="noStrike" dirty="0">
                          <a:solidFill>
                            <a:srgbClr val="0B0080"/>
                          </a:solidFill>
                          <a:effectLst/>
                          <a:hlinkClick r:id="rId14" tooltip="Список стран по индексу человеческого развития"/>
                        </a:rPr>
                        <a:t>40-е место</a:t>
                      </a:r>
                      <a:r>
                        <a:rPr lang="ru-RU" dirty="0">
                          <a:effectLst/>
                        </a:rPr>
                        <a:t>)</a:t>
                      </a: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 descr="C:\Users\Natalia\Desktop\Чили\Чили_A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628800"/>
            <a:ext cx="3255485" cy="5136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543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sv-SE" dirty="0"/>
              <a:t>Природно-ресурсный потенциал</a:t>
            </a:r>
            <a:endParaRPr lang="sv-SE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1556792"/>
            <a:ext cx="3168352" cy="165618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Небольшие </a:t>
            </a:r>
            <a:r>
              <a:rPr lang="ru-RU" dirty="0"/>
              <a:t>запасы нефти, </a:t>
            </a:r>
            <a:r>
              <a:rPr lang="ru-RU" dirty="0" smtClean="0"/>
              <a:t>обеспечивает </a:t>
            </a:r>
            <a:r>
              <a:rPr lang="ru-RU" dirty="0"/>
              <a:t>более 1/4 потребностей страны</a:t>
            </a:r>
            <a:r>
              <a:rPr lang="ru-RU" dirty="0" smtClean="0"/>
              <a:t>.</a:t>
            </a:r>
            <a:r>
              <a:rPr lang="ru-RU" dirty="0"/>
              <a:t> ГЭС приходится 46%, на ТЭС - 51% производимой электроэнергии в стране.</a:t>
            </a:r>
            <a:endParaRPr lang="sv-SE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1484784"/>
            <a:ext cx="3960440" cy="25922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 Чили занимает 1-е место в </a:t>
            </a:r>
            <a:r>
              <a:rPr lang="ru-RU" dirty="0" smtClean="0"/>
              <a:t>мире </a:t>
            </a:r>
            <a:r>
              <a:rPr lang="ru-RU" dirty="0"/>
              <a:t>по запасам </a:t>
            </a:r>
            <a:r>
              <a:rPr lang="ru-RU" dirty="0" smtClean="0"/>
              <a:t>меди(</a:t>
            </a:r>
            <a:r>
              <a:rPr lang="sv-SE" dirty="0"/>
              <a:t>20% </a:t>
            </a:r>
            <a:r>
              <a:rPr lang="uk-UA" dirty="0" smtClean="0"/>
              <a:t> </a:t>
            </a:r>
            <a:r>
              <a:rPr lang="uk-UA" dirty="0" err="1" smtClean="0"/>
              <a:t>мировых</a:t>
            </a:r>
            <a:r>
              <a:rPr lang="uk-UA" dirty="0" smtClean="0"/>
              <a:t>)</a:t>
            </a:r>
            <a:r>
              <a:rPr lang="ru-RU" dirty="0" smtClean="0"/>
              <a:t> и </a:t>
            </a:r>
            <a:r>
              <a:rPr lang="ru-RU" dirty="0"/>
              <a:t>селитры, 2-е - молибдена </a:t>
            </a:r>
            <a:r>
              <a:rPr lang="ru-RU" dirty="0" smtClean="0"/>
              <a:t>и </a:t>
            </a:r>
            <a:r>
              <a:rPr lang="ru-RU" dirty="0"/>
              <a:t>3-е - самородной </a:t>
            </a:r>
            <a:r>
              <a:rPr lang="ru-RU" dirty="0" smtClean="0"/>
              <a:t>серы;</a:t>
            </a:r>
            <a:r>
              <a:rPr lang="ru-RU" dirty="0"/>
              <a:t> имеются месторождения руд железа, марганца, свинца, цинка, барита и сульфат </a:t>
            </a:r>
            <a:r>
              <a:rPr lang="ru-RU" dirty="0" smtClean="0"/>
              <a:t>натрия ,марганца</a:t>
            </a:r>
            <a:r>
              <a:rPr lang="ru-RU" dirty="0"/>
              <a:t>, </a:t>
            </a:r>
            <a:r>
              <a:rPr lang="ru-RU" dirty="0" smtClean="0"/>
              <a:t>вольфрама</a:t>
            </a:r>
            <a:r>
              <a:rPr lang="ru-RU" dirty="0"/>
              <a:t>, цинка</a:t>
            </a:r>
            <a:endParaRPr lang="sv-SE" dirty="0"/>
          </a:p>
          <a:p>
            <a:pPr algn="ctr"/>
            <a:endParaRPr lang="sv-SE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164215" y="3429000"/>
            <a:ext cx="3024336" cy="2304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Средняя лесистость составляет 21</a:t>
            </a:r>
            <a:r>
              <a:rPr lang="ru-RU" dirty="0" smtClean="0"/>
              <a:t>% </a:t>
            </a:r>
            <a:r>
              <a:rPr lang="ru-RU" dirty="0"/>
              <a:t>Рекреационные ресурсы Чили. Страна контрастную природу. Популярны океанские пляжи </a:t>
            </a:r>
            <a:r>
              <a:rPr lang="ru-RU" dirty="0" smtClean="0"/>
              <a:t>.</a:t>
            </a:r>
            <a:r>
              <a:rPr lang="ru-RU" dirty="0"/>
              <a:t>  30 национальных заповедников.</a:t>
            </a:r>
            <a:endParaRPr lang="sv-SE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680012" y="4365104"/>
            <a:ext cx="3744416" cy="151216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Реки несудоходны </a:t>
            </a:r>
          </a:p>
          <a:p>
            <a:pPr algn="ctr"/>
            <a:r>
              <a:rPr lang="ru-RU" sz="1400" dirty="0" smtClean="0"/>
              <a:t>Фауна Чили </a:t>
            </a:r>
            <a:r>
              <a:rPr lang="ru-RU" sz="1400" dirty="0"/>
              <a:t>бедная </a:t>
            </a:r>
            <a:r>
              <a:rPr lang="ru-RU" sz="1400" dirty="0" smtClean="0"/>
              <a:t>пума</a:t>
            </a:r>
            <a:r>
              <a:rPr lang="ru-RU" sz="1400" dirty="0"/>
              <a:t>, Азарова лиса, броненосец, </a:t>
            </a:r>
            <a:r>
              <a:rPr lang="ru-RU" sz="1400" dirty="0" smtClean="0"/>
              <a:t>ящерица </a:t>
            </a:r>
            <a:r>
              <a:rPr lang="ru-RU" sz="1400" dirty="0"/>
              <a:t>лама, альпака, викунья, </a:t>
            </a:r>
            <a:r>
              <a:rPr lang="ru-RU" sz="1400" dirty="0" smtClean="0"/>
              <a:t>шиншилла.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404534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87424"/>
            <a:ext cx="8229600" cy="1600200"/>
          </a:xfrm>
        </p:spPr>
        <p:txBody>
          <a:bodyPr/>
          <a:lstStyle/>
          <a:p>
            <a:r>
              <a:rPr lang="ru-RU" dirty="0"/>
              <a:t>Человеческие ресурсы</a:t>
            </a:r>
            <a:endParaRPr lang="sv-SE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4665290"/>
              </p:ext>
            </p:extLst>
          </p:nvPr>
        </p:nvGraphicFramePr>
        <p:xfrm>
          <a:off x="179512" y="3212976"/>
          <a:ext cx="5112568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995936" y="1412776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Прод</a:t>
            </a:r>
            <a:r>
              <a:rPr lang="ru-RU" dirty="0"/>
              <a:t>. Жизни               76,02 лет (2015 </a:t>
            </a:r>
            <a:r>
              <a:rPr lang="ru-RU" dirty="0" err="1"/>
              <a:t>оц</a:t>
            </a:r>
            <a:r>
              <a:rPr lang="ru-RU" dirty="0"/>
              <a:t>.)  </a:t>
            </a:r>
          </a:p>
          <a:p>
            <a:r>
              <a:rPr lang="ru-RU" dirty="0"/>
              <a:t>Ур. </a:t>
            </a:r>
            <a:r>
              <a:rPr lang="ru-RU" dirty="0" err="1"/>
              <a:t>Рожд</a:t>
            </a:r>
            <a:r>
              <a:rPr lang="ru-RU" dirty="0"/>
              <a:t>. </a:t>
            </a:r>
            <a:r>
              <a:rPr lang="ru-RU" dirty="0" smtClean="0"/>
              <a:t>                       13,83/1000 </a:t>
            </a:r>
            <a:endParaRPr lang="ru-RU" dirty="0"/>
          </a:p>
          <a:p>
            <a:r>
              <a:rPr lang="ru-RU" dirty="0"/>
              <a:t>Ур. </a:t>
            </a:r>
            <a:r>
              <a:rPr lang="ru-RU" dirty="0" err="1"/>
              <a:t>Смерт</a:t>
            </a:r>
            <a:r>
              <a:rPr lang="ru-RU" dirty="0"/>
              <a:t>.                    </a:t>
            </a:r>
            <a:r>
              <a:rPr lang="ru-RU" dirty="0" smtClean="0"/>
              <a:t>    6/1000</a:t>
            </a:r>
            <a:endParaRPr lang="ru-RU" dirty="0"/>
          </a:p>
          <a:p>
            <a:r>
              <a:rPr lang="ru-RU" dirty="0"/>
              <a:t>Темп роста нас.              </a:t>
            </a:r>
            <a:r>
              <a:rPr lang="ru-RU" dirty="0" smtClean="0"/>
              <a:t>0,82% (32 </a:t>
            </a:r>
            <a:r>
              <a:rPr lang="ru-RU" dirty="0"/>
              <a:t>место)</a:t>
            </a:r>
          </a:p>
          <a:p>
            <a:pPr fontAlgn="ctr"/>
            <a:r>
              <a:rPr lang="ru-RU" b="1" dirty="0"/>
              <a:t>Расходы </a:t>
            </a:r>
            <a:r>
              <a:rPr lang="ru-RU" b="1" dirty="0" err="1"/>
              <a:t>ввп</a:t>
            </a:r>
            <a:r>
              <a:rPr lang="ru-RU" b="1" dirty="0"/>
              <a:t> на            </a:t>
            </a:r>
            <a:r>
              <a:rPr lang="ru-RU" b="1" dirty="0" smtClean="0"/>
              <a:t>    </a:t>
            </a:r>
            <a:r>
              <a:rPr lang="ru-RU" dirty="0" smtClean="0"/>
              <a:t>7,7% </a:t>
            </a:r>
            <a:r>
              <a:rPr lang="ru-RU" dirty="0"/>
              <a:t>от ВВП </a:t>
            </a:r>
            <a:r>
              <a:rPr lang="ru-RU" dirty="0" smtClean="0"/>
              <a:t> </a:t>
            </a:r>
            <a:r>
              <a:rPr lang="ru-RU" b="1" dirty="0" smtClean="0"/>
              <a:t>здравоохранение </a:t>
            </a:r>
            <a:endParaRPr lang="ru-RU" b="1" dirty="0"/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863262325"/>
              </p:ext>
            </p:extLst>
          </p:nvPr>
        </p:nvGraphicFramePr>
        <p:xfrm>
          <a:off x="5652120" y="3356992"/>
          <a:ext cx="3384376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95936" y="666936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Данные взяты за 2014 г</a:t>
            </a:r>
            <a:endParaRPr lang="sv-SE" sz="1000" dirty="0"/>
          </a:p>
        </p:txBody>
      </p:sp>
    </p:spTree>
    <p:extLst>
      <p:ext uri="{BB962C8B-B14F-4D97-AF65-F5344CB8AC3E}">
        <p14:creationId xmlns:p14="http://schemas.microsoft.com/office/powerpoint/2010/main" val="395760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2776"/>
          </a:xfrm>
        </p:spPr>
        <p:txBody>
          <a:bodyPr/>
          <a:lstStyle/>
          <a:p>
            <a:r>
              <a:rPr lang="ru-RU" sz="3200" dirty="0"/>
              <a:t>Образовательный и научно-исследовательский потенциал</a:t>
            </a:r>
            <a:endParaRPr lang="sv-SE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3968" y="1447800"/>
            <a:ext cx="4752528" cy="4789512"/>
          </a:xfrm>
        </p:spPr>
        <p:txBody>
          <a:bodyPr>
            <a:normAutofit/>
          </a:bodyPr>
          <a:lstStyle/>
          <a:p>
            <a:r>
              <a:rPr lang="ru-RU" sz="2000" dirty="0"/>
              <a:t>Затраты на НИОКР, % ВВП </a:t>
            </a:r>
            <a:r>
              <a:rPr lang="ru-RU" sz="2000" dirty="0" smtClean="0"/>
              <a:t>          </a:t>
            </a:r>
            <a:r>
              <a:rPr lang="sv-SE" sz="2000" dirty="0" smtClean="0"/>
              <a:t>0,4 </a:t>
            </a:r>
            <a:r>
              <a:rPr lang="ru-RU" sz="2000" dirty="0" smtClean="0"/>
              <a:t>% </a:t>
            </a:r>
            <a:endParaRPr lang="ru-RU" sz="2000" dirty="0"/>
          </a:p>
          <a:p>
            <a:endParaRPr lang="ru-RU" sz="2000" u="sng" dirty="0"/>
          </a:p>
          <a:p>
            <a:pPr algn="r"/>
            <a:r>
              <a:rPr lang="ru-RU" sz="2000" u="sng" dirty="0"/>
              <a:t>Г</a:t>
            </a:r>
            <a:r>
              <a:rPr lang="ru-RU" sz="2000" dirty="0"/>
              <a:t>ос. затраты на образование, % ВВП                                </a:t>
            </a:r>
            <a:r>
              <a:rPr lang="ru-RU" sz="2000" dirty="0" smtClean="0"/>
              <a:t>                                                     4,6% </a:t>
            </a:r>
            <a:r>
              <a:rPr lang="ru-RU" sz="2000" dirty="0"/>
              <a:t>(</a:t>
            </a:r>
            <a:r>
              <a:rPr lang="ru-RU" sz="2000" dirty="0" smtClean="0"/>
              <a:t>2012)</a:t>
            </a:r>
            <a:endParaRPr lang="ru-RU" sz="2000" dirty="0"/>
          </a:p>
          <a:p>
            <a:endParaRPr lang="ru-RU" sz="2000" dirty="0"/>
          </a:p>
          <a:p>
            <a:r>
              <a:rPr lang="ru-RU" sz="2000" dirty="0"/>
              <a:t>Грамотность               </a:t>
            </a:r>
            <a:r>
              <a:rPr lang="sv-SE" sz="2000" dirty="0" smtClean="0"/>
              <a:t>97,</a:t>
            </a:r>
            <a:r>
              <a:rPr lang="ru-RU" sz="2000" dirty="0" smtClean="0"/>
              <a:t>5</a:t>
            </a:r>
            <a:r>
              <a:rPr lang="sv-SE" sz="2000" dirty="0" smtClean="0"/>
              <a:t>%</a:t>
            </a:r>
            <a:r>
              <a:rPr lang="ru-RU" sz="2000" dirty="0"/>
              <a:t>(2014)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endParaRPr lang="sv-SE" sz="2000" dirty="0"/>
          </a:p>
          <a:p>
            <a:r>
              <a:rPr lang="ru-RU" sz="2000" dirty="0"/>
              <a:t>Экспорт высокотехнологичных </a:t>
            </a:r>
            <a:r>
              <a:rPr lang="ru-RU" sz="2000" dirty="0" smtClean="0"/>
              <a:t>товаров </a:t>
            </a:r>
            <a:r>
              <a:rPr lang="en-US" sz="2000" dirty="0" smtClean="0"/>
              <a:t>        </a:t>
            </a:r>
            <a:r>
              <a:rPr lang="ru-RU" sz="2000" dirty="0" smtClean="0"/>
              <a:t>           </a:t>
            </a:r>
            <a:r>
              <a:rPr lang="sv-SE" sz="2000" dirty="0" smtClean="0"/>
              <a:t>4,9%</a:t>
            </a:r>
            <a:r>
              <a:rPr lang="ru-RU" sz="2000" dirty="0" smtClean="0"/>
              <a:t>от экспорта</a:t>
            </a:r>
            <a:endParaRPr lang="ru-RU" sz="2000" dirty="0"/>
          </a:p>
          <a:p>
            <a:endParaRPr lang="sv-SE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2654332"/>
            <a:ext cx="3168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sv-SE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06888" y="2245514"/>
            <a:ext cx="3600400" cy="2664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Диплом чилийского ВУЗа признается в США, Канаде, Китае и странах ЕС.</a:t>
            </a:r>
            <a:endParaRPr lang="sv-SE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995936" y="666936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Данные взяты за 2014 г</a:t>
            </a:r>
            <a:endParaRPr lang="sv-SE" sz="1000" dirty="0"/>
          </a:p>
        </p:txBody>
      </p:sp>
    </p:spTree>
    <p:extLst>
      <p:ext uri="{BB962C8B-B14F-4D97-AF65-F5344CB8AC3E}">
        <p14:creationId xmlns:p14="http://schemas.microsoft.com/office/powerpoint/2010/main" val="121043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72400" cy="1143000"/>
          </a:xfrm>
        </p:spPr>
        <p:txBody>
          <a:bodyPr/>
          <a:lstStyle/>
          <a:p>
            <a:r>
              <a:rPr lang="ru-RU" dirty="0"/>
              <a:t>Экономический потенциал</a:t>
            </a:r>
            <a:endParaRPr lang="sv-SE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629520"/>
              </p:ext>
            </p:extLst>
          </p:nvPr>
        </p:nvGraphicFramePr>
        <p:xfrm>
          <a:off x="179512" y="1412776"/>
          <a:ext cx="388843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98626732"/>
              </p:ext>
            </p:extLst>
          </p:nvPr>
        </p:nvGraphicFramePr>
        <p:xfrm>
          <a:off x="9593" y="4005064"/>
          <a:ext cx="4056112" cy="2536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2" name="Диаграмма 61"/>
          <p:cNvGraphicFramePr/>
          <p:nvPr>
            <p:extLst>
              <p:ext uri="{D42A27DB-BD31-4B8C-83A1-F6EECF244321}">
                <p14:modId xmlns:p14="http://schemas.microsoft.com/office/powerpoint/2010/main" val="2053891417"/>
              </p:ext>
            </p:extLst>
          </p:nvPr>
        </p:nvGraphicFramePr>
        <p:xfrm>
          <a:off x="4139952" y="1844824"/>
          <a:ext cx="4896544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95936" y="666936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Данные взяты за 2014 г</a:t>
            </a:r>
            <a:endParaRPr lang="sv-SE" sz="1000" dirty="0"/>
          </a:p>
        </p:txBody>
      </p:sp>
    </p:spTree>
    <p:extLst>
      <p:ext uri="{BB962C8B-B14F-4D97-AF65-F5344CB8AC3E}">
        <p14:creationId xmlns:p14="http://schemas.microsoft.com/office/powerpoint/2010/main" val="235563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900" dirty="0"/>
              <a:t>ВВП по отраслям</a:t>
            </a:r>
            <a:r>
              <a:rPr lang="ru-RU" dirty="0"/>
              <a:t/>
            </a:r>
            <a:br>
              <a:rPr lang="ru-RU" dirty="0"/>
            </a:br>
            <a:endParaRPr lang="sv-SE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91709"/>
              </p:ext>
            </p:extLst>
          </p:nvPr>
        </p:nvGraphicFramePr>
        <p:xfrm>
          <a:off x="914400" y="1447800"/>
          <a:ext cx="7978080" cy="522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95936" y="666936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Данные взяты за 2014 г</a:t>
            </a:r>
            <a:endParaRPr lang="sv-SE" sz="1000" dirty="0"/>
          </a:p>
        </p:txBody>
      </p:sp>
    </p:spTree>
    <p:extLst>
      <p:ext uri="{BB962C8B-B14F-4D97-AF65-F5344CB8AC3E}">
        <p14:creationId xmlns:p14="http://schemas.microsoft.com/office/powerpoint/2010/main" val="20315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Импорт и Экспорт</a:t>
            </a:r>
            <a:endParaRPr lang="sv-SE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8429546"/>
              </p:ext>
            </p:extLst>
          </p:nvPr>
        </p:nvGraphicFramePr>
        <p:xfrm>
          <a:off x="107504" y="1988840"/>
          <a:ext cx="439248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568574809"/>
              </p:ext>
            </p:extLst>
          </p:nvPr>
        </p:nvGraphicFramePr>
        <p:xfrm>
          <a:off x="4283968" y="1700808"/>
          <a:ext cx="486003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95936" y="666936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Данные взяты за 2014 г</a:t>
            </a:r>
            <a:endParaRPr lang="sv-SE" sz="1000" dirty="0"/>
          </a:p>
        </p:txBody>
      </p:sp>
    </p:spTree>
    <p:extLst>
      <p:ext uri="{BB962C8B-B14F-4D97-AF65-F5344CB8AC3E}">
        <p14:creationId xmlns:p14="http://schemas.microsoft.com/office/powerpoint/2010/main" val="413095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Внешняя торговля</a:t>
            </a:r>
            <a:endParaRPr lang="sv-SE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73499"/>
              </p:ext>
            </p:extLst>
          </p:nvPr>
        </p:nvGraphicFramePr>
        <p:xfrm>
          <a:off x="914400" y="1447800"/>
          <a:ext cx="7041976" cy="3061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043226"/>
              </p:ext>
            </p:extLst>
          </p:nvPr>
        </p:nvGraphicFramePr>
        <p:xfrm>
          <a:off x="251520" y="4509120"/>
          <a:ext cx="568863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726"/>
                <a:gridCol w="1137726"/>
                <a:gridCol w="1137726"/>
                <a:gridCol w="1137726"/>
                <a:gridCol w="1137726"/>
              </a:tblGrid>
              <a:tr h="3600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2011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2012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2013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2014</a:t>
                      </a:r>
                      <a:endParaRPr lang="sv-SE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dirty="0" smtClean="0"/>
                        <a:t>Импорт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66,2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74,9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74,6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70,7</a:t>
                      </a:r>
                      <a:endParaRPr lang="sv-SE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dirty="0" smtClean="0"/>
                        <a:t>Экспорт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80,8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78,3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76,7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77</a:t>
                      </a:r>
                      <a:endParaRPr lang="sv-SE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dirty="0" smtClean="0"/>
                        <a:t>Сальдо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14,6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3,4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2,1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6,3</a:t>
                      </a:r>
                      <a:endParaRPr lang="sv-S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56176" y="4653136"/>
            <a:ext cx="2987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Экспортная квота   18,7%</a:t>
            </a:r>
          </a:p>
          <a:p>
            <a:r>
              <a:rPr lang="ru-RU" dirty="0" smtClean="0"/>
              <a:t>Импортная квота     17,2%</a:t>
            </a:r>
          </a:p>
          <a:p>
            <a:r>
              <a:rPr lang="ru-RU" dirty="0" smtClean="0"/>
              <a:t>Внешнеторговая квота  35,9%</a:t>
            </a:r>
            <a:endParaRPr lang="sv-SE" dirty="0"/>
          </a:p>
        </p:txBody>
      </p:sp>
      <p:sp>
        <p:nvSpPr>
          <p:cNvPr id="7" name="TextBox 6"/>
          <p:cNvSpPr txBox="1"/>
          <p:nvPr/>
        </p:nvSpPr>
        <p:spPr>
          <a:xfrm>
            <a:off x="3995936" y="666936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Данные взяты за 2014 г</a:t>
            </a:r>
            <a:endParaRPr lang="sv-SE" sz="1000" dirty="0"/>
          </a:p>
        </p:txBody>
      </p:sp>
    </p:spTree>
    <p:extLst>
      <p:ext uri="{BB962C8B-B14F-4D97-AF65-F5344CB8AC3E}">
        <p14:creationId xmlns:p14="http://schemas.microsoft.com/office/powerpoint/2010/main" val="158861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316</TotalTime>
  <Words>463</Words>
  <Application>Microsoft Office PowerPoint</Application>
  <PresentationFormat>Экран (4:3)</PresentationFormat>
  <Paragraphs>115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Исполнительная</vt:lpstr>
      <vt:lpstr>Модульная контрольная работа по курсу  «Экономика зарубежных стран» по теме: «Особенности социально-экономического развития Чили »</vt:lpstr>
      <vt:lpstr>Общая характеристика</vt:lpstr>
      <vt:lpstr>Природно-ресурсный потенциал</vt:lpstr>
      <vt:lpstr>Человеческие ресурсы</vt:lpstr>
      <vt:lpstr>Образовательный и научно-исследовательский потенциал</vt:lpstr>
      <vt:lpstr>Экономический потенциал</vt:lpstr>
      <vt:lpstr>ВВП по отраслям </vt:lpstr>
      <vt:lpstr>Импорт и Экспорт</vt:lpstr>
      <vt:lpstr>Внешняя торговля</vt:lpstr>
      <vt:lpstr>Партнеры по внешней торговле</vt:lpstr>
      <vt:lpstr>Мировые рейтинги</vt:lpstr>
      <vt:lpstr>Выводы</vt:lpstr>
      <vt:lpstr>Список литературы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29</cp:revision>
  <dcterms:created xsi:type="dcterms:W3CDTF">2015-11-16T21:16:13Z</dcterms:created>
  <dcterms:modified xsi:type="dcterms:W3CDTF">2015-11-23T06:53:16Z</dcterms:modified>
</cp:coreProperties>
</file>