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Arim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C2C669C-BF06-4243-809C-5328E043766A}">
  <a:tblStyle styleId="{AC2C669C-BF06-4243-809C-5328E043766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6FC"/>
          </a:solidFill>
        </a:fill>
      </a:tcStyle>
    </a:wholeTbl>
    <a:band1H>
      <a:tcTxStyle/>
      <a:tcStyle>
        <a:fill>
          <a:solidFill>
            <a:srgbClr val="E1ECF8"/>
          </a:solidFill>
        </a:fill>
      </a:tcStyle>
    </a:band1H>
    <a:band2H>
      <a:tcTxStyle/>
    </a:band2H>
    <a:band1V>
      <a:tcTxStyle/>
      <a:tcStyle>
        <a:fill>
          <a:solidFill>
            <a:srgbClr val="E1ECF8"/>
          </a:solidFill>
        </a:fill>
      </a:tcStyle>
    </a:band1V>
    <a:band2V>
      <a:tcTxStyle/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AA93FC44-49C1-4985-BC64-0D2644279001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FF7"/>
          </a:solidFill>
        </a:fill>
      </a:tcStyle>
    </a:wholeTbl>
    <a:band1H>
      <a:tcTxStyle/>
      <a:tcStyle>
        <a:fill>
          <a:solidFill>
            <a:srgbClr val="D1DEEE"/>
          </a:solidFill>
        </a:fill>
      </a:tcStyle>
    </a:band1H>
    <a:band2H>
      <a:tcTxStyle/>
    </a:band2H>
    <a:band1V>
      <a:tcTxStyle/>
      <a:tcStyle>
        <a:fill>
          <a:solidFill>
            <a:srgbClr val="D1DEEE"/>
          </a:solidFill>
        </a:fill>
      </a:tcStyle>
    </a:band1V>
    <a:band2V>
      <a:tcTxStyle/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52D3066-0690-4DF6-9754-53A49D947C20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fill>
          <a:solidFill>
            <a:srgbClr val="CED2E2"/>
          </a:solidFill>
        </a:fill>
      </a:tcStyle>
    </a:band1H>
    <a:band2H>
      <a:tcTxStyle/>
    </a:band2H>
    <a:band1V>
      <a:tcTxStyle/>
      <a:tcStyle>
        <a:fill>
          <a:solidFill>
            <a:srgbClr val="CED2E2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AF1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AF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mo-italic.fntdata"/><Relationship Id="rId30" Type="http://schemas.openxmlformats.org/officeDocument/2006/relationships/font" Target="fonts/Arim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Arim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Malgun Gothic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algun Gothic"/>
              <a:buNone/>
              <a:defRPr b="0"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algun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7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algun Gothic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cap="flat" cmpd="sng" w="15875">
            <a:solidFill>
              <a:srgbClr val="767DC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algun Gothic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Malgun Gothic"/>
              <a:buNone/>
              <a:defRPr b="0" i="0" sz="5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2F35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2F35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3229606" y="3360617"/>
            <a:ext cx="50052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Malgun Gothic"/>
              <a:buNone/>
            </a:pPr>
            <a:r>
              <a:rPr b="1" lang="ru-RU" sz="3100">
                <a:solidFill>
                  <a:srgbClr val="FEFEFE"/>
                </a:solidFill>
              </a:rPr>
              <a:t>ООО «Харьковский авиационный сельскохозяйственный комплекс» «ХАСКОМ»</a:t>
            </a:r>
            <a:endParaRPr b="1" sz="3100">
              <a:solidFill>
                <a:srgbClr val="FEFEFE"/>
              </a:solidFill>
            </a:endParaRPr>
          </a:p>
        </p:txBody>
      </p:sp>
      <p:pic>
        <p:nvPicPr>
          <p:cNvPr descr="Картинки по запросу ХАСКОМ ЛОГОТИП" id="94" name="Google Shape;94;p13"/>
          <p:cNvPicPr preferRelativeResize="0"/>
          <p:nvPr/>
        </p:nvPicPr>
        <p:blipFill rotWithShape="1">
          <a:blip r:embed="rId3">
            <a:alphaModFix/>
          </a:blip>
          <a:srcRect b="44069" l="11874" r="9374" t="0"/>
          <a:stretch/>
        </p:blipFill>
        <p:spPr>
          <a:xfrm>
            <a:off x="611560" y="3501008"/>
            <a:ext cx="2771750" cy="190944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66000" fadeDir="5400000" kx="0" rotWithShape="0" algn="bl" stA="19000" stPos="0" sy="-100000" ky="0"/>
          </a:effectLst>
        </p:spPr>
      </p:pic>
      <p:sp>
        <p:nvSpPr>
          <p:cNvPr id="95" name="Google Shape;95;p13"/>
          <p:cNvSpPr txBox="1"/>
          <p:nvPr>
            <p:ph type="ctrTitle"/>
          </p:nvPr>
        </p:nvSpPr>
        <p:spPr>
          <a:xfrm>
            <a:off x="1561900" y="55100"/>
            <a:ext cx="6159000" cy="20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Malgun Gothic"/>
              <a:buNone/>
            </a:pPr>
            <a:r>
              <a:rPr b="1" lang="ru-RU" sz="3100">
                <a:solidFill>
                  <a:srgbClr val="FEFEFE"/>
                </a:solidFill>
              </a:rPr>
              <a:t>БИЗНЕС - ПЛАН РАЗВИТИЯ</a:t>
            </a:r>
            <a:endParaRPr b="1" sz="3100">
              <a:solidFill>
                <a:srgbClr val="FEFEF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Malgun Gothic"/>
              <a:buNone/>
            </a:pPr>
            <a:r>
              <a:rPr b="1" lang="ru-RU" sz="3100">
                <a:solidFill>
                  <a:srgbClr val="FEFEFE"/>
                </a:solidFill>
              </a:rPr>
              <a:t>г. Харьков</a:t>
            </a:r>
            <a:endParaRPr b="1" sz="310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title"/>
          </p:nvPr>
        </p:nvSpPr>
        <p:spPr>
          <a:xfrm>
            <a:off x="794792" y="5301208"/>
            <a:ext cx="7626424" cy="8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Производственные площади, оборудование, технологии производства;</a:t>
            </a:r>
            <a:endParaRPr b="1" sz="2400"/>
          </a:p>
        </p:txBody>
      </p:sp>
      <p:graphicFrame>
        <p:nvGraphicFramePr>
          <p:cNvPr id="241" name="Google Shape;241;p22"/>
          <p:cNvGraphicFramePr/>
          <p:nvPr/>
        </p:nvGraphicFramePr>
        <p:xfrm>
          <a:off x="1115616" y="198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{AA93FC44-49C1-4985-BC64-0D2644279001}</a:tableStyleId>
              </a:tblPr>
              <a:tblGrid>
                <a:gridCol w="4398975"/>
                <a:gridCol w="2801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Помещения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Плошадь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Производственные помещения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 м</a:t>
                      </a:r>
                      <a:r>
                        <a:rPr baseline="30000"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Складские помещения 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м</a:t>
                      </a:r>
                      <a:r>
                        <a:rPr baseline="30000"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Бытовые и вспомогательные помещения 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м</a:t>
                      </a:r>
                      <a:r>
                        <a:rPr baseline="30000"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Административные помещения 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 м</a:t>
                      </a:r>
                      <a:r>
                        <a:rPr baseline="30000"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Испытания опытного образца будет производиться на базе аэродромов «Ракитное» и «Коротыч» Харьковской области.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242" name="Google Shape;242;p22"/>
          <p:cNvSpPr/>
          <p:nvPr/>
        </p:nvSpPr>
        <p:spPr>
          <a:xfrm>
            <a:off x="899592" y="620687"/>
            <a:ext cx="74168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выполнения программы серийного выпуска до 2 самолетов в месяц необходимы производственные площади 1400 м</a:t>
            </a:r>
            <a:r>
              <a:rPr b="0" baseline="30000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том числе: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794792" y="5301208"/>
            <a:ext cx="7626424" cy="8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Производственные площади, оборудование, технологии производства;</a:t>
            </a:r>
            <a:endParaRPr b="1" sz="2400"/>
          </a:p>
        </p:txBody>
      </p:sp>
      <p:pic>
        <p:nvPicPr>
          <p:cNvPr descr="Планировка Базы ТО ХАСКОМ.bmp" id="248" name="Google Shape;2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801" y="260648"/>
            <a:ext cx="8032035" cy="512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 txBox="1"/>
          <p:nvPr>
            <p:ph type="title"/>
          </p:nvPr>
        </p:nvSpPr>
        <p:spPr>
          <a:xfrm>
            <a:off x="794792" y="5301208"/>
            <a:ext cx="7626424" cy="8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Производственные площади, оборудование, технологии производства;</a:t>
            </a:r>
            <a:endParaRPr b="1" sz="2400"/>
          </a:p>
        </p:txBody>
      </p:sp>
      <p:pic>
        <p:nvPicPr>
          <p:cNvPr descr="Планировка Базы ТО ХАСКОМ 4 этаж.bmp" id="255" name="Google Shape;25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028" y="620688"/>
            <a:ext cx="8208912" cy="4829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>
            <p:ph type="title"/>
          </p:nvPr>
        </p:nvSpPr>
        <p:spPr>
          <a:xfrm>
            <a:off x="755576" y="4581128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Обеспечение производства основными ресурсами;</a:t>
            </a:r>
            <a:endParaRPr b="1" sz="2400"/>
          </a:p>
        </p:txBody>
      </p:sp>
      <p:graphicFrame>
        <p:nvGraphicFramePr>
          <p:cNvPr id="261" name="Google Shape;261;p25"/>
          <p:cNvGraphicFramePr/>
          <p:nvPr/>
        </p:nvGraphicFramePr>
        <p:xfrm>
          <a:off x="827584" y="4766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{AA93FC44-49C1-4985-BC64-0D2644279001}</a:tableStyleId>
              </a:tblPr>
              <a:tblGrid>
                <a:gridCol w="3816425"/>
                <a:gridCol w="3672400"/>
              </a:tblGrid>
              <a:tr h="425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Отечественные</a:t>
                      </a:r>
                      <a:r>
                        <a:rPr lang="ru-RU" sz="1500"/>
                        <a:t> поставщики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4F76"/>
                    </a:solidFill>
                  </a:tcPr>
                </a:tc>
                <a:tc hMerge="1"/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lt1"/>
                          </a:solidFill>
                        </a:rPr>
                        <a:t>Основные поставщики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lt1"/>
                          </a:solidFill>
                        </a:rPr>
                        <a:t>Комплектующие материалы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ООО «Авиаснабсервис» - Украина 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металлы и крепёж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Цветметпрокат (г. Харьков) 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металлы и сортамент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ЧФ «Виктория все для сварки» (г. Харьков) 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сварочное оборудование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ООО «Аэрола»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эпокситные смолы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ООО «КИЕВПРОП» 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воздушные винты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b="1" i="0" lang="ru-RU" sz="15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Импортная составляющая инвестиционного проекта </a:t>
                      </a:r>
                      <a:endParaRPr i="0"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4F76"/>
                    </a:solidFill>
                  </a:tcPr>
                </a:tc>
                <a:tc hMerge="1"/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lt1"/>
                          </a:solidFill>
                        </a:rPr>
                        <a:t>Основные поставщики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lt1"/>
                          </a:solidFill>
                        </a:rPr>
                        <a:t>Комплектующие материалы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Фирма «ROTAX» 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двигатели и их комплектующие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Фирма «CANARD AVIONICS»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материалы и готовые изделия самолётов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Фирма «ULM TECHNОLOGIE»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материалы и готовые изделия самолётов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Фирма «Beringer SA»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материалы и готовые изделия самолётов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Фирма «Aircraft Spruce &amp; Specialty Co.»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материалы и готовые изделия самолётов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Фирма «TL Electronic» 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приборы и электронное оборудование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>
            <p:ph type="title"/>
          </p:nvPr>
        </p:nvSpPr>
        <p:spPr>
          <a:xfrm>
            <a:off x="2555776" y="6093296"/>
            <a:ext cx="4026024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60"/>
              <a:buFont typeface="Malgun Gothic"/>
              <a:buNone/>
            </a:pPr>
            <a:r>
              <a:rPr b="1" lang="ru-RU" sz="2160"/>
              <a:t>Объемы производства;</a:t>
            </a:r>
            <a:endParaRPr b="1" sz="2160"/>
          </a:p>
        </p:txBody>
      </p:sp>
      <p:graphicFrame>
        <p:nvGraphicFramePr>
          <p:cNvPr id="267" name="Google Shape;267;p26"/>
          <p:cNvGraphicFramePr/>
          <p:nvPr/>
        </p:nvGraphicFramePr>
        <p:xfrm>
          <a:off x="755574" y="908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{AA93FC44-49C1-4985-BC64-0D2644279001}</a:tableStyleId>
              </a:tblPr>
              <a:tblGrid>
                <a:gridCol w="3301875"/>
                <a:gridCol w="646025"/>
                <a:gridCol w="546075"/>
                <a:gridCol w="530625"/>
                <a:gridCol w="502450"/>
                <a:gridCol w="502450"/>
                <a:gridCol w="574250"/>
                <a:gridCol w="574250"/>
                <a:gridCol w="646025"/>
              </a:tblGrid>
              <a:tr h="34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Строка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2018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2019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2020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2021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2022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2023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2024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Всего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Самолет (в ассортименте, шт)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1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27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202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3E3"/>
                    </a:solidFill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Самолеты в авиаотряды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1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22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12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71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3E3"/>
                    </a:solidFill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Самолеты на обучение пилотов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5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5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3E3"/>
                    </a:solidFill>
                  </a:tcPr>
                </a:tc>
              </a:tr>
              <a:tr h="2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Самолеты на продажу, шт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D7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24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36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30</a:t>
                      </a:r>
                      <a:endParaRPr b="0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/>
                        <a:t>126</a:t>
                      </a:r>
                      <a:endParaRPr b="1" i="0" sz="16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3E3"/>
                    </a:solidFill>
                  </a:tcPr>
                </a:tc>
              </a:tr>
            </a:tbl>
          </a:graphicData>
        </a:graphic>
      </p:graphicFrame>
      <p:sp>
        <p:nvSpPr>
          <p:cNvPr id="268" name="Google Shape;268;p26"/>
          <p:cNvSpPr/>
          <p:nvPr/>
        </p:nvSpPr>
        <p:spPr>
          <a:xfrm>
            <a:off x="3984213" y="476672"/>
            <a:ext cx="4595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 производства самолетов  по годам</a:t>
            </a:r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721246"/>
            <a:ext cx="4536504" cy="298388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/>
          <p:nvPr/>
        </p:nvSpPr>
        <p:spPr>
          <a:xfrm>
            <a:off x="5076056" y="5712902"/>
            <a:ext cx="38467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 объемов продаж по годам (шт.)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7209" y="2780928"/>
            <a:ext cx="3530563" cy="28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6"/>
          <p:cNvSpPr/>
          <p:nvPr/>
        </p:nvSpPr>
        <p:spPr>
          <a:xfrm>
            <a:off x="611560" y="5720841"/>
            <a:ext cx="43204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 выполненных услуг по годам (га)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>
            <p:ph type="title"/>
          </p:nvPr>
        </p:nvSpPr>
        <p:spPr>
          <a:xfrm>
            <a:off x="762000" y="5301208"/>
            <a:ext cx="7626424" cy="8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План выполнения авиационно-химических работ;</a:t>
            </a:r>
            <a:endParaRPr b="1" sz="2400"/>
          </a:p>
        </p:txBody>
      </p:sp>
      <p:graphicFrame>
        <p:nvGraphicFramePr>
          <p:cNvPr id="278" name="Google Shape;278;p27"/>
          <p:cNvGraphicFramePr/>
          <p:nvPr/>
        </p:nvGraphicFramePr>
        <p:xfrm>
          <a:off x="755576" y="9087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{AA93FC44-49C1-4985-BC64-0D2644279001}</a:tableStyleId>
              </a:tblPr>
              <a:tblGrid>
                <a:gridCol w="2952325"/>
                <a:gridCol w="1871200"/>
                <a:gridCol w="2809300"/>
              </a:tblGrid>
              <a:tr h="408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Период</a:t>
                      </a:r>
                      <a:endParaRPr sz="14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Комплектация отряда АХР</a:t>
                      </a:r>
                      <a:endParaRPr sz="14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Обучение и атестация</a:t>
                      </a:r>
                      <a:endParaRPr sz="14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Февраль-март</a:t>
                      </a:r>
                      <a:r>
                        <a:rPr lang="ru-RU" sz="1600"/>
                        <a:t> 2019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5 пилотов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5 авиатехников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На одном</a:t>
                      </a:r>
                      <a:r>
                        <a:rPr lang="ru-RU" sz="1600"/>
                        <a:t> самолете «Вектор - УТ»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октября 2019 по март 2020 г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15 пилотов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15 авиатехников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трех учебных самолетах «Вектор-УТ»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октября 2020 по март 2021 г. 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25 пилотов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25 авиатехников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пяти учебных самолетах «Вектор-УТ»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октября 2021 по март 2022 г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25 пилотов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25 авиатехников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пяти учебных самолетах «Вектор-УТ»</a:t>
                      </a:r>
                      <a:endParaRPr sz="16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075">
                <a:tc gridSpan="3">
                  <a:txBody>
                    <a:bodyPr/>
                    <a:lstStyle/>
                    <a:p>
                      <a:pPr indent="45720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 сезону 2023 года будет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авиаотрядов по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самолетов в каждом (всего </a:t>
                      </a:r>
                      <a:r>
                        <a:rPr b="1"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r>
                        <a:rPr b="1"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самолетов 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экипажами). При этом планируется выйти на объем АХР более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1 000 000 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 и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2 840 000 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 биологической защиты растений.</a:t>
                      </a:r>
                      <a:endParaRPr sz="14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>
            <p:ph type="title"/>
          </p:nvPr>
        </p:nvSpPr>
        <p:spPr>
          <a:xfrm>
            <a:off x="1475656" y="1052736"/>
            <a:ext cx="612068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algun Gothic"/>
              <a:buNone/>
            </a:pPr>
            <a:r>
              <a:rPr lang="ru-RU" cap="none">
                <a:solidFill>
                  <a:srgbClr val="FFFFFF"/>
                </a:solidFill>
              </a:rPr>
              <a:t>Финансовый план</a:t>
            </a:r>
            <a:endParaRPr cap="none">
              <a:solidFill>
                <a:srgbClr val="FFFFFF"/>
              </a:solidFill>
            </a:endParaRPr>
          </a:p>
        </p:txBody>
      </p:sp>
      <p:sp>
        <p:nvSpPr>
          <p:cNvPr id="284" name="Google Shape;284;p28"/>
          <p:cNvSpPr txBox="1"/>
          <p:nvPr>
            <p:ph idx="1" type="body"/>
          </p:nvPr>
        </p:nvSpPr>
        <p:spPr>
          <a:xfrm>
            <a:off x="762000" y="3356992"/>
            <a:ext cx="7554416" cy="273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Стоимость реализации проекта и источники финансирования</a:t>
            </a:r>
            <a:endParaRPr/>
          </a:p>
          <a:p>
            <a:pPr indent="-457200" lvl="0" marL="457200" rtl="0" algn="just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Затраты инвестиционного периода в долларах США</a:t>
            </a:r>
            <a:endParaRPr/>
          </a:p>
          <a:p>
            <a:pPr indent="-457200" lvl="0" marL="457200" rtl="0" algn="just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Поступления от услуг по видам деятельности в долларах США</a:t>
            </a:r>
            <a:endParaRPr/>
          </a:p>
          <a:p>
            <a:pPr indent="-457200" lvl="0" marL="457200" rtl="0" algn="just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Структура налоговых платежей</a:t>
            </a:r>
            <a:endParaRPr/>
          </a:p>
          <a:p>
            <a:pPr indent="-457200" lvl="0" marL="457200" rtl="0" algn="just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График окупаемости</a:t>
            </a:r>
            <a:endParaRPr/>
          </a:p>
          <a:p>
            <a:pPr indent="-457200" lvl="0" marL="457200" rtl="0" algn="just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Прибыли и убытки (долл. США) по годам</a:t>
            </a:r>
            <a:endParaRPr/>
          </a:p>
          <a:p>
            <a:pPr indent="-457200" lvl="0" marL="457200" rtl="0" algn="just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ru-RU" sz="2000"/>
              <a:t>Рентабельность проекта по годам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/>
        </p:nvSpPr>
        <p:spPr>
          <a:xfrm>
            <a:off x="762000" y="5301208"/>
            <a:ext cx="7914456" cy="870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i="0" lang="ru-RU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rPr>
              <a:t>Стоимость реализации проекта и источники финансирования</a:t>
            </a:r>
            <a:endParaRPr/>
          </a:p>
        </p:txBody>
      </p:sp>
      <p:grpSp>
        <p:nvGrpSpPr>
          <p:cNvPr id="290" name="Google Shape;290;p29"/>
          <p:cNvGrpSpPr/>
          <p:nvPr/>
        </p:nvGrpSpPr>
        <p:grpSpPr>
          <a:xfrm>
            <a:off x="1083031" y="692696"/>
            <a:ext cx="7272392" cy="3168350"/>
            <a:chOff x="207" y="0"/>
            <a:chExt cx="7272392" cy="3168350"/>
          </a:xfrm>
        </p:grpSpPr>
        <p:sp>
          <p:nvSpPr>
            <p:cNvPr id="291" name="Google Shape;291;p29"/>
            <p:cNvSpPr/>
            <p:nvPr/>
          </p:nvSpPr>
          <p:spPr>
            <a:xfrm>
              <a:off x="3479944" y="0"/>
              <a:ext cx="3792655" cy="990109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 txBox="1"/>
            <p:nvPr/>
          </p:nvSpPr>
          <p:spPr>
            <a:xfrm>
              <a:off x="3479944" y="123764"/>
              <a:ext cx="3421364" cy="742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 виде взноса  в Уставный фонд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207" y="0"/>
              <a:ext cx="3479736" cy="990109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48540" y="48333"/>
              <a:ext cx="3383070" cy="893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Вклад учредителей 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479944" y="1089121"/>
              <a:ext cx="3792655" cy="990109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 txBox="1"/>
            <p:nvPr/>
          </p:nvSpPr>
          <p:spPr>
            <a:xfrm>
              <a:off x="3479944" y="1212885"/>
              <a:ext cx="3421364" cy="742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 сумме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8 000 000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(восемь миллионов) долларов США .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207" y="1089121"/>
              <a:ext cx="3479736" cy="990109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48540" y="1137454"/>
              <a:ext cx="3383070" cy="893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Внутреннее реинвестирование из доходов деятельности авиакомпании до выхода на прибыльность 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479944" y="2178241"/>
              <a:ext cx="3792655" cy="990109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 txBox="1"/>
            <p:nvPr/>
          </p:nvSpPr>
          <p:spPr>
            <a:xfrm>
              <a:off x="3479944" y="2302005"/>
              <a:ext cx="3421364" cy="742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инвестиции  -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3 900 000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(три миллиона девятьсот тысяч) долларов США .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07" y="2178241"/>
              <a:ext cx="3479736" cy="990109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 txBox="1"/>
            <p:nvPr/>
          </p:nvSpPr>
          <p:spPr>
            <a:xfrm>
              <a:off x="48540" y="2226574"/>
              <a:ext cx="3383070" cy="893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Привлечённые инвестиции  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3" name="Google Shape;303;p29"/>
          <p:cNvSpPr/>
          <p:nvPr/>
        </p:nvSpPr>
        <p:spPr>
          <a:xfrm>
            <a:off x="1406860" y="4176734"/>
            <a:ext cx="6624736" cy="923330"/>
          </a:xfrm>
          <a:prstGeom prst="rect">
            <a:avLst/>
          </a:prstGeom>
          <a:solidFill>
            <a:srgbClr val="ECF4FB"/>
          </a:solidFill>
          <a:ln cap="flat" cmpd="sng" w="9525">
            <a:solidFill>
              <a:srgbClr val="2164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Общая сумма необходимых инвестиций проекта до выхода на прибыльность составляет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11 900 000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(одиннадцать миллионов девятьсот тысяч) долларов США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/>
          <p:nvPr/>
        </p:nvSpPr>
        <p:spPr>
          <a:xfrm>
            <a:off x="827584" y="5268109"/>
            <a:ext cx="76328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Инвестиционные затраты  по месяцам  стартового периода</a:t>
            </a:r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587588"/>
            <a:ext cx="7990931" cy="468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/>
          <p:nvPr/>
        </p:nvSpPr>
        <p:spPr>
          <a:xfrm>
            <a:off x="827584" y="5268109"/>
            <a:ext cx="76328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Поступления от услуг по видам деятельности в долларах США</a:t>
            </a:r>
            <a:endParaRPr/>
          </a:p>
        </p:txBody>
      </p:sp>
      <p:pic>
        <p:nvPicPr>
          <p:cNvPr id="315" name="Google Shape;3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764704"/>
            <a:ext cx="7200799" cy="450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762000" y="5301208"/>
            <a:ext cx="7770440" cy="8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     Потребность в инвестициях, окупаемость и ожидаемая прибыль.</a:t>
            </a:r>
            <a:endParaRPr b="1" sz="2400"/>
          </a:p>
        </p:txBody>
      </p:sp>
      <p:grpSp>
        <p:nvGrpSpPr>
          <p:cNvPr id="101" name="Google Shape;101;p14"/>
          <p:cNvGrpSpPr/>
          <p:nvPr/>
        </p:nvGrpSpPr>
        <p:grpSpPr>
          <a:xfrm>
            <a:off x="764554" y="686354"/>
            <a:ext cx="7837478" cy="4542290"/>
            <a:chOff x="2554" y="554"/>
            <a:chExt cx="7837478" cy="4542290"/>
          </a:xfrm>
        </p:grpSpPr>
        <p:sp>
          <p:nvSpPr>
            <p:cNvPr id="102" name="Google Shape;102;p14"/>
            <p:cNvSpPr/>
            <p:nvPr/>
          </p:nvSpPr>
          <p:spPr>
            <a:xfrm>
              <a:off x="3904632" y="554"/>
              <a:ext cx="3935260" cy="698813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3904632" y="87906"/>
              <a:ext cx="3673205" cy="52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3 900 000,00 $</a:t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554" y="554"/>
              <a:ext cx="3902077" cy="698813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36667" y="34667"/>
              <a:ext cx="3833851" cy="630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Необходимые инвестиции</a:t>
              </a:r>
              <a:endPara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904632" y="769249"/>
              <a:ext cx="3935400" cy="698700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3904632" y="856601"/>
              <a:ext cx="3673205" cy="52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 мес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 с февраля 2018 г. по февраль 2020 г.)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554" y="769249"/>
              <a:ext cx="3902077" cy="698813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36667" y="803362"/>
              <a:ext cx="3833851" cy="630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Период использования  инвестиций  </a:t>
              </a:r>
              <a:endPara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904632" y="1537945"/>
              <a:ext cx="3935260" cy="698813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3904625" y="1549101"/>
              <a:ext cx="3673200" cy="6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42 месяца</a:t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460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( c февраля 2018 по июль 2021 г.)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554" y="1537945"/>
              <a:ext cx="3902077" cy="698813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36667" y="1572058"/>
              <a:ext cx="3833851" cy="630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Срок окупаемости </a:t>
              </a:r>
              <a:endPara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904632" y="2306640"/>
              <a:ext cx="3935260" cy="698813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3904632" y="2393992"/>
              <a:ext cx="3673205" cy="52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17 681 769,25 $</a:t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2554" y="2306640"/>
              <a:ext cx="3902077" cy="698813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36667" y="2340753"/>
              <a:ext cx="3833851" cy="630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Чистый приведенный доход  (NPV)  к  октябрю 2024 года составит</a:t>
              </a:r>
              <a:endPara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904632" y="3075336"/>
              <a:ext cx="3935260" cy="698813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3904632" y="3162688"/>
              <a:ext cx="3673205" cy="52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4,53</a:t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2554" y="3075336"/>
              <a:ext cx="3902077" cy="698813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36667" y="3109449"/>
              <a:ext cx="3833851" cy="630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Индекс прибыльности (PI) </a:t>
              </a:r>
              <a:endPara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904632" y="3844031"/>
              <a:ext cx="3935260" cy="698813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CFDDEE">
                <a:alpha val="89803"/>
              </a:srgbClr>
            </a:solidFill>
            <a:ln cap="flat" cmpd="sng" w="222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3904632" y="3931383"/>
              <a:ext cx="3673205" cy="52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Char char="•"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59%</a:t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2554" y="3844031"/>
              <a:ext cx="3902077" cy="698813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36667" y="3878144"/>
              <a:ext cx="3833851" cy="630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72375" spcFirstLastPara="1" rIns="723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Внутренняя норма рентабельности (IRR)</a:t>
              </a:r>
              <a:endPara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/>
          <p:nvPr/>
        </p:nvSpPr>
        <p:spPr>
          <a:xfrm>
            <a:off x="827584" y="5729774"/>
            <a:ext cx="76328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налоговых платежей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1" name="Google Shape;321;p32"/>
          <p:cNvGraphicFramePr/>
          <p:nvPr/>
        </p:nvGraphicFramePr>
        <p:xfrm>
          <a:off x="647563" y="11967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{752D3066-0690-4DF6-9754-53A49D947C20}</a:tableStyleId>
              </a:tblPr>
              <a:tblGrid>
                <a:gridCol w="1512175"/>
                <a:gridCol w="792100"/>
                <a:gridCol w="792100"/>
                <a:gridCol w="864100"/>
                <a:gridCol w="1008100"/>
                <a:gridCol w="864100"/>
                <a:gridCol w="936100"/>
                <a:gridCol w="1224125"/>
              </a:tblGrid>
              <a:tr h="432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/>
                        <a:t>Строка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2018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2019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2020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2021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2022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2023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strike="noStrike"/>
                        <a:t>2024</a:t>
                      </a:r>
                      <a:endParaRPr b="1" i="0" sz="11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</a:tr>
              <a:tr h="385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/>
                        <a:t>НДС</a:t>
                      </a:r>
                      <a:endParaRPr b="0" i="0" sz="14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0,00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22 082,13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596 889,17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1 432 122,03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1 696 647,10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1 873 816,48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2 008 284,52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</a:tr>
              <a:tr h="338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/>
                        <a:t>Начисления на сдельную ЗП</a:t>
                      </a:r>
                      <a:endParaRPr b="0" i="0" sz="14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0,00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16 685,00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69 657,50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109 872,50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109 872,50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109 872,50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109 872,50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/>
                        <a:t>Начисления на общую  ЗП</a:t>
                      </a:r>
                      <a:endParaRPr b="0" i="0" sz="14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56 663,20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105 174,30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131 029,25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143 462,55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153 959,85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136 959,90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140 025,60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</a:tr>
              <a:tr h="338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/>
                        <a:t>Налог на прибыль</a:t>
                      </a:r>
                      <a:endParaRPr b="0" i="0" sz="14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 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 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0,00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0,00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460 027,66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724 126,03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590 110,07</a:t>
                      </a:r>
                      <a:endParaRPr b="0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</a:tr>
              <a:tr h="63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ИТОГО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56 663,20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143 941,43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797 575,92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1 685 457,08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2 420 507,10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2 844 774,91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/>
                        <a:t>2 848 292,69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</a:tr>
              <a:tr h="304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/>
                        <a:t>ИТОГО   за проект</a:t>
                      </a:r>
                      <a:endParaRPr b="1" i="0" sz="1400" u="none" strike="noStrik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36000" lvl="0" marL="36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4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36000" lvl="0" marL="36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/>
                        <a:t>10 797 212,34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</a:tr>
              <a:tr h="28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/>
                        <a:t>Из них начисления на ЗП</a:t>
                      </a:r>
                      <a:endParaRPr b="1" i="0" sz="1400" u="none" strike="noStrik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36000" lvl="0" marL="36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4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36000" lvl="0" marL="360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/>
                        <a:t>1 393 107,15</a:t>
                      </a:r>
                      <a:endParaRPr b="1" i="0" sz="12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</a:tr>
              <a:tr h="293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</a:rPr>
                        <a:t>ИТОГО за проект в грн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CADFF4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36000" lvl="0" marL="36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>
                    <a:solidFill>
                      <a:srgbClr val="DAE9F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36000" lvl="0" marL="3600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strike="noStrike">
                          <a:solidFill>
                            <a:srgbClr val="FF0000"/>
                          </a:solidFill>
                        </a:rPr>
                        <a:t>323 916 370,22</a:t>
                      </a:r>
                      <a:endParaRPr b="1" i="0" sz="1400" u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solidFill>
                      <a:srgbClr val="DAE9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/>
          <p:nvPr/>
        </p:nvSpPr>
        <p:spPr>
          <a:xfrm>
            <a:off x="755576" y="5733256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 окупаемости</a:t>
            </a:r>
            <a:r>
              <a:rPr b="1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$ USD</a:t>
            </a:r>
            <a:endParaRPr/>
          </a:p>
          <a:p>
            <a:pPr indent="-342900" lvl="0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531019"/>
            <a:ext cx="8172400" cy="520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>
            <a:off x="772592" y="5748064"/>
            <a:ext cx="75608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Прибыли и убытки (долл. США) по годам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548" y="538560"/>
            <a:ext cx="7920880" cy="519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762000" y="5805264"/>
            <a:ext cx="6781800" cy="3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Общая информация о проекте</a:t>
            </a:r>
            <a:endParaRPr/>
          </a:p>
        </p:txBody>
      </p:sp>
      <p:grpSp>
        <p:nvGrpSpPr>
          <p:cNvPr id="131" name="Google Shape;131;p15"/>
          <p:cNvGrpSpPr/>
          <p:nvPr/>
        </p:nvGrpSpPr>
        <p:grpSpPr>
          <a:xfrm>
            <a:off x="762000" y="404663"/>
            <a:ext cx="7908291" cy="5366371"/>
            <a:chOff x="0" y="-281137"/>
            <a:chExt cx="7908291" cy="5366371"/>
          </a:xfrm>
        </p:grpSpPr>
        <p:sp>
          <p:nvSpPr>
            <p:cNvPr id="132" name="Google Shape;132;p15"/>
            <p:cNvSpPr/>
            <p:nvPr/>
          </p:nvSpPr>
          <p:spPr>
            <a:xfrm>
              <a:off x="3161923" y="1807093"/>
              <a:ext cx="1577750" cy="1138783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3392979" y="1973864"/>
              <a:ext cx="1115638" cy="805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Проект направлен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 rot="-5329992">
              <a:off x="3804395" y="1632955"/>
              <a:ext cx="322567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 rot="-5329992">
              <a:off x="3957614" y="1637840"/>
              <a:ext cx="16128" cy="1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089923" y="-281137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3352654" y="-22517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Интенсифи-кация и развитие сельского хозяйства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 rot="-2132319">
              <a:off x="4432117" y="1715277"/>
              <a:ext cx="852422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 rot="-2132319">
              <a:off x="4837018" y="1706916"/>
              <a:ext cx="42621" cy="42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5034134" y="78911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5296865" y="337531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Внедрение новых эффективных экологически безопасных технологий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 rot="109565">
              <a:off x="4738556" y="2410594"/>
              <a:ext cx="1376514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 rot="109565">
              <a:off x="5392401" y="2389131"/>
              <a:ext cx="68825" cy="6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114251" y="1591075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6376982" y="1849695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Повышение урожайности и качества выращиваемой продукции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 rot="2331687">
              <a:off x="4379377" y="3064809"/>
              <a:ext cx="883434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 rot="2331687">
              <a:off x="4799008" y="3055673"/>
              <a:ext cx="44171" cy="44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962138" y="3031234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5224869" y="3289854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Развитие отечественного самолетострое-ния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 rot="5331961">
              <a:off x="3778923" y="3119676"/>
              <a:ext cx="373686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 rot="5331961">
              <a:off x="3956424" y="3123283"/>
              <a:ext cx="18684" cy="18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089919" y="3319265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3352650" y="3577885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Создание новых конкурентоспо-собных типов самолетов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 rot="8403198">
              <a:off x="2700846" y="3061969"/>
              <a:ext cx="832035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 txBox="1"/>
            <p:nvPr/>
          </p:nvSpPr>
          <p:spPr>
            <a:xfrm rot="-2396802">
              <a:off x="3096063" y="3054118"/>
              <a:ext cx="41601" cy="41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217712" y="3031235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1480443" y="3289855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Подъем экономики Украины, организация новых рабочих мест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 rot="10609289">
              <a:off x="1791559" y="2445300"/>
              <a:ext cx="1373745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 txBox="1"/>
            <p:nvPr/>
          </p:nvSpPr>
          <p:spPr>
            <a:xfrm rot="-190711">
              <a:off x="2444088" y="2423906"/>
              <a:ext cx="68687" cy="68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0" y="1663085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262731" y="1921705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Пополнение центрального и местных бюджетов за счет налоговых сборов</a:t>
              </a:r>
              <a:endPara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rot="-8667444">
              <a:off x="2617289" y="1715279"/>
              <a:ext cx="852230" cy="2589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2225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 rot="2132556">
              <a:off x="3022099" y="1706923"/>
              <a:ext cx="42611" cy="42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1073691" y="78895"/>
              <a:ext cx="1794040" cy="1765969"/>
            </a:xfrm>
            <a:prstGeom prst="ellipse">
              <a:avLst/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1336422" y="337515"/>
              <a:ext cx="1268578" cy="124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Привлечение молодежи в промышленную и сельскохозяйст-венную отрасль экономики</a:t>
              </a:r>
              <a:r>
                <a:rPr b="0" i="0" lang="ru-RU" sz="105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0" i="0" sz="10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762000" y="4572000"/>
            <a:ext cx="769843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Перспектива развития проекта </a:t>
            </a:r>
            <a:endParaRPr/>
          </a:p>
        </p:txBody>
      </p:sp>
      <p:grpSp>
        <p:nvGrpSpPr>
          <p:cNvPr id="171" name="Google Shape;171;p16"/>
          <p:cNvGrpSpPr/>
          <p:nvPr/>
        </p:nvGrpSpPr>
        <p:grpSpPr>
          <a:xfrm>
            <a:off x="755577" y="913631"/>
            <a:ext cx="7543798" cy="4533576"/>
            <a:chOff x="1" y="4911"/>
            <a:chExt cx="7543798" cy="4533576"/>
          </a:xfrm>
        </p:grpSpPr>
        <p:sp>
          <p:nvSpPr>
            <p:cNvPr id="172" name="Google Shape;172;p16"/>
            <p:cNvSpPr/>
            <p:nvPr/>
          </p:nvSpPr>
          <p:spPr>
            <a:xfrm rot="5400000">
              <a:off x="-186500" y="191412"/>
              <a:ext cx="1243339" cy="870337"/>
            </a:xfrm>
            <a:prstGeom prst="chevron">
              <a:avLst>
                <a:gd fmla="val 50000" name="adj"/>
              </a:avLst>
            </a:prstGeom>
            <a:solidFill>
              <a:srgbClr val="5F9DD1"/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2" y="440080"/>
              <a:ext cx="870337" cy="37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 rot="5400000">
              <a:off x="3802983" y="-2927734"/>
              <a:ext cx="808170" cy="6673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870337" y="44364"/>
              <a:ext cx="6634010" cy="729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Разработка и производство новых типов сельскохозяйственных самолетов и самолетов другого назначения с выходом на международные рынки сбыта.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 rot="5400000">
              <a:off x="-186500" y="1288158"/>
              <a:ext cx="1243339" cy="870337"/>
            </a:xfrm>
            <a:prstGeom prst="chevron">
              <a:avLst>
                <a:gd fmla="val 50000" name="adj"/>
              </a:avLst>
            </a:prstGeom>
            <a:solidFill>
              <a:srgbClr val="5F9DD1"/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2" y="1536826"/>
              <a:ext cx="870337" cy="37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0" i="0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 rot="5400000">
              <a:off x="3802983" y="-1830988"/>
              <a:ext cx="808170" cy="6673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870337" y="1141110"/>
              <a:ext cx="6634010" cy="729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Освоение новых регионов Украины в оказании услуг Авиационных работ.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 rot="5400000">
              <a:off x="-186500" y="2384904"/>
              <a:ext cx="1243339" cy="870337"/>
            </a:xfrm>
            <a:prstGeom prst="chevron">
              <a:avLst>
                <a:gd fmla="val 50000" name="adj"/>
              </a:avLst>
            </a:prstGeom>
            <a:solidFill>
              <a:srgbClr val="5F9DD1"/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 txBox="1"/>
            <p:nvPr/>
          </p:nvSpPr>
          <p:spPr>
            <a:xfrm>
              <a:off x="2" y="2633572"/>
              <a:ext cx="870337" cy="37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b="0" i="0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 rot="5400000">
              <a:off x="3802983" y="-734242"/>
              <a:ext cx="808170" cy="6673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 txBox="1"/>
            <p:nvPr/>
          </p:nvSpPr>
          <p:spPr>
            <a:xfrm>
              <a:off x="870337" y="2237856"/>
              <a:ext cx="6634010" cy="729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Организация собственного производства биологических средств защиты растений – трихограммы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 rot="5400000">
              <a:off x="-186500" y="3481649"/>
              <a:ext cx="1243339" cy="870337"/>
            </a:xfrm>
            <a:prstGeom prst="chevron">
              <a:avLst>
                <a:gd fmla="val 50000" name="adj"/>
              </a:avLst>
            </a:prstGeom>
            <a:solidFill>
              <a:srgbClr val="5F9DD1"/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 txBox="1"/>
            <p:nvPr/>
          </p:nvSpPr>
          <p:spPr>
            <a:xfrm>
              <a:off x="2" y="3730317"/>
              <a:ext cx="870337" cy="37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</a:t>
              </a:r>
              <a:endParaRPr b="0" i="0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 rot="5400000">
              <a:off x="3802983" y="362502"/>
              <a:ext cx="808170" cy="6673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22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 txBox="1"/>
            <p:nvPr/>
          </p:nvSpPr>
          <p:spPr>
            <a:xfrm>
              <a:off x="870337" y="3334600"/>
              <a:ext cx="6634010" cy="729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Организация школы по подготовке лётного персонала для эксплуатации и технического персонала для технического обслуживания авиационной техники.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/>
          <p:nvPr>
            <p:ph type="title"/>
          </p:nvPr>
        </p:nvSpPr>
        <p:spPr>
          <a:xfrm>
            <a:off x="762000" y="5445224"/>
            <a:ext cx="7770440" cy="72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Степень готовности к производству и реализации продукции.</a:t>
            </a:r>
            <a:endParaRPr sz="2400"/>
          </a:p>
        </p:txBody>
      </p:sp>
      <p:sp>
        <p:nvSpPr>
          <p:cNvPr id="193" name="Google Shape;193;p17"/>
          <p:cNvSpPr txBox="1"/>
          <p:nvPr>
            <p:ph idx="1" type="body"/>
          </p:nvPr>
        </p:nvSpPr>
        <p:spPr>
          <a:xfrm>
            <a:off x="539552" y="908720"/>
            <a:ext cx="4104456" cy="439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rtl="0" algn="just"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⮚"/>
            </a:pPr>
            <a:r>
              <a:rPr lang="ru-RU" sz="1700"/>
              <a:t>Авиакомпания ООО «ХАСКОМ» готова к выполнению авиационных работ в соответствии с сертификатом эксплуатанта № 240.</a:t>
            </a:r>
            <a:endParaRPr/>
          </a:p>
          <a:p>
            <a:pPr indent="-163195" lvl="0" marL="274320" rtl="0" algn="just">
              <a:spcBef>
                <a:spcPts val="350"/>
              </a:spcBef>
              <a:spcAft>
                <a:spcPts val="0"/>
              </a:spcAft>
              <a:buSzPts val="1750"/>
              <a:buFont typeface="Noto Sans Symbols"/>
              <a:buNone/>
            </a:pPr>
            <a:r>
              <a:t/>
            </a:r>
            <a:endParaRPr sz="1750"/>
          </a:p>
          <a:p>
            <a:pPr indent="-274320" lvl="0" marL="274320" rtl="0" algn="just">
              <a:spcBef>
                <a:spcPts val="340"/>
              </a:spcBef>
              <a:spcAft>
                <a:spcPts val="0"/>
              </a:spcAft>
              <a:buSzPts val="1700"/>
              <a:buFont typeface="Noto Sans Symbols"/>
              <a:buChar char="⮚"/>
            </a:pPr>
            <a:r>
              <a:rPr lang="ru-RU" sz="1700"/>
              <a:t>       После начала инвестирования стартовой части проекта, планируется строительство первого опытного образца самолета «Вектор» (рис. 1)</a:t>
            </a:r>
            <a:endParaRPr/>
          </a:p>
          <a:p>
            <a:pPr indent="-163195" lvl="0" marL="274320" rtl="0" algn="just">
              <a:spcBef>
                <a:spcPts val="350"/>
              </a:spcBef>
              <a:spcAft>
                <a:spcPts val="0"/>
              </a:spcAft>
              <a:buSzPts val="1750"/>
              <a:buFont typeface="Noto Sans Symbols"/>
              <a:buNone/>
            </a:pPr>
            <a:r>
              <a:t/>
            </a:r>
            <a:endParaRPr sz="1750"/>
          </a:p>
          <a:p>
            <a:pPr indent="-274320" lvl="0" marL="274320" rtl="0" algn="just">
              <a:spcBef>
                <a:spcPts val="340"/>
              </a:spcBef>
              <a:spcAft>
                <a:spcPts val="0"/>
              </a:spcAft>
              <a:buSzPts val="1700"/>
              <a:buFont typeface="Noto Sans Symbols"/>
              <a:buChar char="⮚"/>
            </a:pPr>
            <a:r>
              <a:rPr lang="ru-RU" sz="1700"/>
              <a:t>С ноября 2018 года по бизнес-плану начинается серийная сборка самолетов и комплектование ими авиаотрядов, что позволит через три с половиной года выйти на прибыльную фазу проекта.</a:t>
            </a:r>
            <a:endParaRPr sz="1700"/>
          </a:p>
        </p:txBody>
      </p:sp>
      <p:pic>
        <p:nvPicPr>
          <p:cNvPr descr="Вираж"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6011" y="1124744"/>
            <a:ext cx="3830825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4757598" y="3779529"/>
            <a:ext cx="3913990" cy="3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Рис. 1. Образец первого опытного образца самолета «Вектор»</a:t>
            </a:r>
            <a:endParaRPr b="0" i="0" sz="16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971600" y="4221088"/>
            <a:ext cx="7194376" cy="130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algun Gothic"/>
              <a:buNone/>
            </a:pPr>
            <a:r>
              <a:rPr lang="ru-RU" sz="1600"/>
              <a:t>По Украине:</a:t>
            </a:r>
            <a:br>
              <a:rPr lang="ru-RU" sz="1600"/>
            </a:br>
            <a:r>
              <a:rPr lang="ru-RU" sz="1600"/>
              <a:t>Площадь  с/х угодий  –   42,7 млн.га.</a:t>
            </a:r>
            <a:br>
              <a:rPr lang="ru-RU" sz="1600"/>
            </a:br>
            <a:r>
              <a:rPr lang="ru-RU" sz="1600"/>
              <a:t>Площадь  пахотных земель  –   более 32 млн. га. </a:t>
            </a:r>
            <a:br>
              <a:rPr lang="ru-RU" sz="1600"/>
            </a:br>
            <a:r>
              <a:rPr lang="ru-RU" sz="1600"/>
              <a:t>Площадь, пригодная к обслуживанию авиацией – </a:t>
            </a:r>
            <a:r>
              <a:rPr b="1" lang="ru-RU" sz="1800"/>
              <a:t>более 15 млн. га </a:t>
            </a:r>
            <a:endParaRPr b="1" sz="1600"/>
          </a:p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685800"/>
            <a:ext cx="7543800" cy="403934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755576" y="5733256"/>
            <a:ext cx="7194376" cy="4389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i="0" lang="ru-RU" sz="240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rPr>
              <a:t>Рынок авиаработ сегодня</a:t>
            </a:r>
            <a:endParaRPr b="1" i="0" sz="2400" u="none" cap="none" strike="noStrike">
              <a:solidFill>
                <a:srgbClr val="26262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>
            <p:ph type="title"/>
          </p:nvPr>
        </p:nvSpPr>
        <p:spPr>
          <a:xfrm>
            <a:off x="762000" y="5373216"/>
            <a:ext cx="7842448" cy="798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None/>
            </a:pPr>
            <a:r>
              <a:rPr b="1" lang="ru-RU" sz="2400">
                <a:solidFill>
                  <a:schemeClr val="dk1"/>
                </a:solidFill>
              </a:rPr>
              <a:t>Сильные и слабые стороны ООО «ХАСКОМ»</a:t>
            </a:r>
            <a:endParaRPr b="1" sz="2400">
              <a:solidFill>
                <a:schemeClr val="dk1"/>
              </a:solidFill>
            </a:endParaRPr>
          </a:p>
        </p:txBody>
      </p:sp>
      <p:grpSp>
        <p:nvGrpSpPr>
          <p:cNvPr id="208" name="Google Shape;208;p19"/>
          <p:cNvGrpSpPr/>
          <p:nvPr/>
        </p:nvGrpSpPr>
        <p:grpSpPr>
          <a:xfrm>
            <a:off x="765775" y="685800"/>
            <a:ext cx="7536249" cy="4831432"/>
            <a:chOff x="3775" y="0"/>
            <a:chExt cx="7536249" cy="4831432"/>
          </a:xfrm>
        </p:grpSpPr>
        <p:sp>
          <p:nvSpPr>
            <p:cNvPr id="209" name="Google Shape;209;p19"/>
            <p:cNvSpPr/>
            <p:nvPr/>
          </p:nvSpPr>
          <p:spPr>
            <a:xfrm>
              <a:off x="3775" y="0"/>
              <a:ext cx="3631927" cy="4831432"/>
            </a:xfrm>
            <a:prstGeom prst="roundRect">
              <a:avLst>
                <a:gd fmla="val 10000" name="adj"/>
              </a:avLst>
            </a:prstGeom>
            <a:solidFill>
              <a:srgbClr val="CFDD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3775" y="0"/>
              <a:ext cx="3631927" cy="1449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Сильная сторона предприятия  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66968" y="1449842"/>
              <a:ext cx="2905541" cy="949182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 txBox="1"/>
            <p:nvPr/>
          </p:nvSpPr>
          <p:spPr>
            <a:xfrm>
              <a:off x="394769" y="1477643"/>
              <a:ext cx="2849939" cy="893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Отсутствие зависимости от производителя самолетов и предприятий технического обслуживания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66968" y="2545053"/>
              <a:ext cx="2905541" cy="949182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394769" y="2572854"/>
              <a:ext cx="2849939" cy="893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Возможность непрерывно пополнять авиакомпанию новыми современными самолетами собственного производства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366968" y="3640264"/>
              <a:ext cx="2905541" cy="949182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394769" y="3668065"/>
              <a:ext cx="2849939" cy="893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Возможность обеспечивать их собственным техническим обслуживанием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3908097" y="0"/>
              <a:ext cx="3631927" cy="4831432"/>
            </a:xfrm>
            <a:prstGeom prst="roundRect">
              <a:avLst>
                <a:gd fmla="val 10000" name="adj"/>
              </a:avLst>
            </a:prstGeom>
            <a:solidFill>
              <a:srgbClr val="CFDD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 txBox="1"/>
            <p:nvPr/>
          </p:nvSpPr>
          <p:spPr>
            <a:xfrm>
              <a:off x="3908097" y="0"/>
              <a:ext cx="3631927" cy="1449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Слабая сторона предприятия  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4271289" y="1450845"/>
              <a:ext cx="2905541" cy="1456742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9"/>
            <p:cNvSpPr txBox="1"/>
            <p:nvPr/>
          </p:nvSpPr>
          <p:spPr>
            <a:xfrm>
              <a:off x="4313956" y="1493512"/>
              <a:ext cx="2820207" cy="1371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Осторожность сельхозпроизводителей к новым технологиям в авиационных услугах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271289" y="3131702"/>
              <a:ext cx="2905541" cy="1456742"/>
            </a:xfrm>
            <a:prstGeom prst="roundRect">
              <a:avLst>
                <a:gd fmla="val 10000" name="adj"/>
              </a:avLst>
            </a:prstGeom>
            <a:solidFill>
              <a:srgbClr val="5F9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 txBox="1"/>
            <p:nvPr/>
          </p:nvSpPr>
          <p:spPr>
            <a:xfrm>
              <a:off x="4313956" y="3174369"/>
              <a:ext cx="2820207" cy="1371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Недостаточное незнание новых экологически безопасных УМО технологий</a:t>
              </a:r>
              <a:endPara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type="title"/>
          </p:nvPr>
        </p:nvSpPr>
        <p:spPr>
          <a:xfrm>
            <a:off x="1043608" y="620688"/>
            <a:ext cx="7111752" cy="15323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Malgun Gothic"/>
              <a:buNone/>
            </a:pPr>
            <a:r>
              <a:rPr b="1" lang="ru-RU" sz="4500" cap="none">
                <a:solidFill>
                  <a:srgbClr val="FEFEFE"/>
                </a:solidFill>
              </a:rPr>
              <a:t>План производства самолетов «Вектор»</a:t>
            </a:r>
            <a:endParaRPr/>
          </a:p>
        </p:txBody>
      </p:sp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762000" y="3212976"/>
            <a:ext cx="755441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20"/>
              <a:buFont typeface="Noto Sans Symbols"/>
              <a:buChar char="⮚"/>
            </a:pPr>
            <a:r>
              <a:rPr lang="ru-RU" sz="2420" u="sng">
                <a:solidFill>
                  <a:schemeClr val="hlink"/>
                </a:solidFill>
                <a:hlinkClick action="ppaction://hlinkshowjump?jump=nextslide"/>
              </a:rPr>
              <a:t>Расположение предприятия, транспортные пути, наличие коммуникаций;</a:t>
            </a:r>
            <a:endParaRPr sz="2420"/>
          </a:p>
          <a:p>
            <a:pPr indent="-457200" lvl="0" marL="457200" rtl="0" algn="just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SzPts val="2420"/>
              <a:buFont typeface="Noto Sans Symbols"/>
              <a:buChar char="⮚"/>
            </a:pPr>
            <a:r>
              <a:rPr lang="ru-RU" sz="2420"/>
              <a:t>Производственные площади, оборудование, технологии производства;</a:t>
            </a:r>
            <a:endParaRPr sz="2420"/>
          </a:p>
          <a:p>
            <a:pPr indent="-457200" lvl="0" marL="457200" rtl="0" algn="just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SzPts val="2420"/>
              <a:buFont typeface="Noto Sans Symbols"/>
              <a:buChar char="⮚"/>
            </a:pPr>
            <a:r>
              <a:rPr lang="ru-RU" sz="2420"/>
              <a:t>Обеспечение производства основными ресурсами;</a:t>
            </a:r>
            <a:endParaRPr sz="2420"/>
          </a:p>
          <a:p>
            <a:pPr indent="-457200" lvl="0" marL="457200" rtl="0" algn="just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SzPts val="2420"/>
              <a:buFont typeface="Noto Sans Symbols"/>
              <a:buChar char="⮚"/>
            </a:pPr>
            <a:r>
              <a:rPr lang="ru-RU" sz="2420"/>
              <a:t>Объемы производства;</a:t>
            </a:r>
            <a:endParaRPr sz="2420"/>
          </a:p>
          <a:p>
            <a:pPr indent="-457200" lvl="0" marL="457200" rtl="0" algn="just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SzPts val="2420"/>
              <a:buFont typeface="Noto Sans Symbols"/>
              <a:buChar char="⮚"/>
            </a:pPr>
            <a:r>
              <a:rPr lang="ru-RU" sz="2420"/>
              <a:t>План выполнения авиационно-химических работ;</a:t>
            </a:r>
            <a:endParaRPr sz="2420"/>
          </a:p>
          <a:p>
            <a:pPr indent="-457200" lvl="0" marL="457200" rtl="0" algn="just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SzPts val="2420"/>
              <a:buFont typeface="Noto Sans Symbols"/>
              <a:buChar char="⮚"/>
            </a:pPr>
            <a:r>
              <a:rPr lang="ru-RU" sz="2420"/>
              <a:t>Заработная плата и другие затраты;</a:t>
            </a:r>
            <a:endParaRPr sz="2420"/>
          </a:p>
          <a:p>
            <a:pPr indent="0" lvl="0" marL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154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762000" y="5157192"/>
            <a:ext cx="7626424" cy="1015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algun Gothic"/>
              <a:buNone/>
            </a:pPr>
            <a:r>
              <a:rPr b="1" lang="ru-RU" sz="2400"/>
              <a:t>Расположение предприятия, транспортные пути, наличие коммуникаций</a:t>
            </a:r>
            <a:endParaRPr b="1" sz="2400">
              <a:solidFill>
                <a:schemeClr val="dk1"/>
              </a:solidFill>
            </a:endParaRPr>
          </a:p>
        </p:txBody>
      </p:sp>
      <p:graphicFrame>
        <p:nvGraphicFramePr>
          <p:cNvPr id="234" name="Google Shape;234;p21"/>
          <p:cNvGraphicFramePr/>
          <p:nvPr/>
        </p:nvGraphicFramePr>
        <p:xfrm>
          <a:off x="1040396" y="2039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{AC2C669C-BF06-4243-809C-5328E043766A}</a:tableStyleId>
              </a:tblPr>
              <a:tblGrid>
                <a:gridCol w="3459600"/>
                <a:gridCol w="3813200"/>
              </a:tblGrid>
              <a:tr h="984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</a:rPr>
                        <a:t>Площадь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solidFill>
                            <a:schemeClr val="dk1"/>
                          </a:solidFill>
                        </a:rPr>
                        <a:t>1 400 м</a:t>
                      </a:r>
                      <a:r>
                        <a:rPr b="0" baseline="30000" lang="ru-RU" sz="2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b="0" lang="ru-RU" sz="20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b="0" sz="2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4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Адрес</a:t>
                      </a:r>
                      <a:endParaRPr b="1" sz="20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г. Харьков, пр. Московский 199</a:t>
                      </a:r>
                      <a:endParaRPr sz="20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4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Планиуремый</a:t>
                      </a:r>
                      <a:r>
                        <a:rPr lang="ru-RU" sz="2000"/>
                        <a:t> </a:t>
                      </a:r>
                      <a:r>
                        <a:rPr b="1" lang="ru-RU" sz="2000"/>
                        <a:t>период производства</a:t>
                      </a:r>
                      <a:r>
                        <a:rPr b="1" lang="ru-RU" sz="2000"/>
                        <a:t> </a:t>
                      </a:r>
                      <a:r>
                        <a:rPr lang="ru-RU" sz="2000"/>
                        <a:t>самолетов «Вектор» на данной базе</a:t>
                      </a:r>
                      <a:endParaRPr sz="20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 апреля 2019 по сентябрь 2022 года. </a:t>
                      </a:r>
                      <a:endParaRPr sz="20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5" name="Google Shape;235;p21"/>
          <p:cNvSpPr txBox="1"/>
          <p:nvPr/>
        </p:nvSpPr>
        <p:spPr>
          <a:xfrm>
            <a:off x="971600" y="620688"/>
            <a:ext cx="7416824" cy="1015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20"/>
              <a:buFont typeface="Malgun Gothic"/>
              <a:buNone/>
            </a:pPr>
            <a:r>
              <a:rPr b="0" i="0" lang="ru-RU" sz="2220" u="none" cap="none" strike="noStrike">
                <a:solidFill>
                  <a:srgbClr val="262626"/>
                </a:solidFill>
                <a:latin typeface="Malgun Gothic"/>
                <a:ea typeface="Malgun Gothic"/>
                <a:cs typeface="Malgun Gothic"/>
                <a:sym typeface="Malgun Gothic"/>
              </a:rPr>
              <a:t>Для опытного производства и организации технической ремонтной авиационной базы ООО «ХАСКОМ» арендует помещение:</a:t>
            </a:r>
            <a:endParaRPr b="0" i="0" sz="222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sPrint">
  <a:themeElements>
    <a:clrScheme name="Другая 2">
      <a:dk1>
        <a:srgbClr val="000000"/>
      </a:dk1>
      <a:lt1>
        <a:srgbClr val="FFFFFF"/>
      </a:lt1>
      <a:dk2>
        <a:srgbClr val="242852"/>
      </a:dk2>
      <a:lt2>
        <a:srgbClr val="C0D7EC"/>
      </a:lt2>
      <a:accent1>
        <a:srgbClr val="629DD1"/>
      </a:accent1>
      <a:accent2>
        <a:srgbClr val="A9CBEE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