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7"/>
  </p:notesMasterIdLst>
  <p:handoutMasterIdLst>
    <p:handoutMasterId r:id="rId28"/>
  </p:handoutMasterIdLst>
  <p:sldIdLst>
    <p:sldId id="256" r:id="rId2"/>
    <p:sldId id="279" r:id="rId3"/>
    <p:sldId id="277" r:id="rId4"/>
    <p:sldId id="258" r:id="rId5"/>
    <p:sldId id="25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4" r:id="rId21"/>
    <p:sldId id="275" r:id="rId22"/>
    <p:sldId id="276" r:id="rId23"/>
    <p:sldId id="273" r:id="rId24"/>
    <p:sldId id="278" r:id="rId25"/>
    <p:sldId id="280" r:id="rId26"/>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397" y="-82"/>
      </p:cViewPr>
      <p:guideLst>
        <p:guide orient="horz" pos="2160"/>
        <p:guide pos="2880"/>
      </p:guideLst>
    </p:cSldViewPr>
  </p:slideViewPr>
  <p:notesTextViewPr>
    <p:cViewPr>
      <p:scale>
        <a:sx n="1" d="1"/>
        <a:sy n="1" d="1"/>
      </p:scale>
      <p:origin x="0" y="0"/>
    </p:cViewPr>
  </p:notesTextViewPr>
  <p:notesViewPr>
    <p:cSldViewPr>
      <p:cViewPr varScale="1">
        <p:scale>
          <a:sx n="57" d="100"/>
          <a:sy n="57" d="100"/>
        </p:scale>
        <p:origin x="-286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E98A6B-7BB5-4D91-A45E-5107C30AE4D3}"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uk-UA"/>
        </a:p>
      </dgm:t>
    </dgm:pt>
    <dgm:pt modelId="{913DA338-D47E-41D3-B73F-FF22AF27A6B0}">
      <dgm:prSet phldrT="[Текст]" custT="1"/>
      <dgm:spPr/>
      <dgm:t>
        <a:bodyPr/>
        <a:lstStyle/>
        <a:p>
          <a:r>
            <a:rPr lang="uk-UA" sz="4800" dirty="0" smtClean="0"/>
            <a:t>Ілюзія розміру</a:t>
          </a:r>
          <a:endParaRPr lang="uk-UA" sz="4800" dirty="0"/>
        </a:p>
      </dgm:t>
    </dgm:pt>
    <dgm:pt modelId="{C96CD5F3-D840-44EB-A0C7-7F2CFC6E5430}" type="parTrans" cxnId="{5D4C509D-E63F-4565-AE6A-FA3F6C16E327}">
      <dgm:prSet/>
      <dgm:spPr/>
      <dgm:t>
        <a:bodyPr/>
        <a:lstStyle/>
        <a:p>
          <a:endParaRPr lang="uk-UA"/>
        </a:p>
      </dgm:t>
    </dgm:pt>
    <dgm:pt modelId="{93707FAD-EAF9-4C67-ACF5-F92B88EBF700}" type="sibTrans" cxnId="{5D4C509D-E63F-4565-AE6A-FA3F6C16E327}">
      <dgm:prSet/>
      <dgm:spPr/>
      <dgm:t>
        <a:bodyPr/>
        <a:lstStyle/>
        <a:p>
          <a:endParaRPr lang="uk-UA" dirty="0"/>
        </a:p>
      </dgm:t>
    </dgm:pt>
    <dgm:pt modelId="{60F0E246-D69C-4815-A7FA-D305808722A5}">
      <dgm:prSet phldrT="[Текст]"/>
      <dgm:spPr/>
      <dgm:t>
        <a:bodyPr/>
        <a:lstStyle/>
        <a:p>
          <a:r>
            <a:rPr lang="uk-UA" dirty="0" smtClean="0"/>
            <a:t>Ілюзія глибини</a:t>
          </a:r>
          <a:endParaRPr lang="uk-UA" dirty="0"/>
        </a:p>
      </dgm:t>
    </dgm:pt>
    <dgm:pt modelId="{DA0F553E-DAAA-4039-9A79-DF4EC4EB47B2}" type="parTrans" cxnId="{15DC21CB-C350-4EF0-A108-0EFDD12EEACA}">
      <dgm:prSet/>
      <dgm:spPr/>
      <dgm:t>
        <a:bodyPr/>
        <a:lstStyle/>
        <a:p>
          <a:endParaRPr lang="uk-UA"/>
        </a:p>
      </dgm:t>
    </dgm:pt>
    <dgm:pt modelId="{CA8F06FF-72A8-4D2C-8A46-02C2C9DB7ED0}" type="sibTrans" cxnId="{15DC21CB-C350-4EF0-A108-0EFDD12EEACA}">
      <dgm:prSet/>
      <dgm:spPr/>
      <dgm:t>
        <a:bodyPr/>
        <a:lstStyle/>
        <a:p>
          <a:endParaRPr lang="uk-UA"/>
        </a:p>
      </dgm:t>
    </dgm:pt>
    <dgm:pt modelId="{52E16FEE-45E4-4E6B-BB4B-05FAEE713258}">
      <dgm:prSet phldrT="[Текст]" custT="1"/>
      <dgm:spPr/>
      <dgm:t>
        <a:bodyPr/>
        <a:lstStyle/>
        <a:p>
          <a:r>
            <a:rPr lang="uk-UA" sz="4800" dirty="0" smtClean="0"/>
            <a:t>Ілюзія кольору</a:t>
          </a:r>
          <a:endParaRPr lang="uk-UA" sz="4800" dirty="0"/>
        </a:p>
      </dgm:t>
    </dgm:pt>
    <dgm:pt modelId="{4E736412-75DA-4740-97B5-BF27C46E06E6}" type="parTrans" cxnId="{7008B5E8-4A31-4A88-8D06-365E67D4096C}">
      <dgm:prSet/>
      <dgm:spPr/>
      <dgm:t>
        <a:bodyPr/>
        <a:lstStyle/>
        <a:p>
          <a:endParaRPr lang="uk-UA"/>
        </a:p>
      </dgm:t>
    </dgm:pt>
    <dgm:pt modelId="{B05FA0C8-4106-42FE-8276-F4169AD0B972}" type="sibTrans" cxnId="{7008B5E8-4A31-4A88-8D06-365E67D4096C}">
      <dgm:prSet/>
      <dgm:spPr/>
      <dgm:t>
        <a:bodyPr/>
        <a:lstStyle/>
        <a:p>
          <a:endParaRPr lang="uk-UA"/>
        </a:p>
      </dgm:t>
    </dgm:pt>
    <dgm:pt modelId="{12AF2081-1762-42DB-BF04-04E43C9F33D2}">
      <dgm:prSet/>
      <dgm:spPr/>
      <dgm:t>
        <a:bodyPr/>
        <a:lstStyle/>
        <a:p>
          <a:r>
            <a:rPr lang="uk-UA" b="0" i="0" dirty="0" smtClean="0"/>
            <a:t>Картинки-перевертні</a:t>
          </a:r>
          <a:endParaRPr lang="uk-UA" b="0" i="0" dirty="0"/>
        </a:p>
      </dgm:t>
    </dgm:pt>
    <dgm:pt modelId="{5C69292B-DC72-4609-8A7F-26DE6D0E54F7}" type="parTrans" cxnId="{AD10530F-091F-414E-B33B-B853BB3FA445}">
      <dgm:prSet/>
      <dgm:spPr/>
      <dgm:t>
        <a:bodyPr/>
        <a:lstStyle/>
        <a:p>
          <a:endParaRPr lang="uk-UA"/>
        </a:p>
      </dgm:t>
    </dgm:pt>
    <dgm:pt modelId="{F8C8CDB9-8EE2-48E4-9297-F91B2D8DA40F}" type="sibTrans" cxnId="{AD10530F-091F-414E-B33B-B853BB3FA445}">
      <dgm:prSet/>
      <dgm:spPr/>
      <dgm:t>
        <a:bodyPr/>
        <a:lstStyle/>
        <a:p>
          <a:endParaRPr lang="uk-UA"/>
        </a:p>
      </dgm:t>
    </dgm:pt>
    <dgm:pt modelId="{872B5637-C23A-49BC-86BE-FC2D16E751F9}">
      <dgm:prSet/>
      <dgm:spPr/>
      <dgm:t>
        <a:bodyPr/>
        <a:lstStyle/>
        <a:p>
          <a:r>
            <a:rPr lang="uk-UA" b="0" i="0" dirty="0" smtClean="0"/>
            <a:t>Стерео-ілюзії</a:t>
          </a:r>
          <a:endParaRPr lang="uk-UA" b="0" i="0" dirty="0"/>
        </a:p>
      </dgm:t>
    </dgm:pt>
    <dgm:pt modelId="{A513AB75-FD84-4D49-A4E0-95AC6663D6F9}" type="parTrans" cxnId="{FF709043-8788-47CD-81B6-5C7DED397458}">
      <dgm:prSet/>
      <dgm:spPr/>
      <dgm:t>
        <a:bodyPr/>
        <a:lstStyle/>
        <a:p>
          <a:endParaRPr lang="uk-UA"/>
        </a:p>
      </dgm:t>
    </dgm:pt>
    <dgm:pt modelId="{34CE65BD-C111-44E1-AAB6-99F69C5ECF55}" type="sibTrans" cxnId="{FF709043-8788-47CD-81B6-5C7DED397458}">
      <dgm:prSet/>
      <dgm:spPr/>
      <dgm:t>
        <a:bodyPr/>
        <a:lstStyle/>
        <a:p>
          <a:endParaRPr lang="uk-UA"/>
        </a:p>
      </dgm:t>
    </dgm:pt>
    <dgm:pt modelId="{4ABEA277-E710-4C30-950C-DECCA129E38C}">
      <dgm:prSet/>
      <dgm:spPr/>
      <dgm:t>
        <a:bodyPr/>
        <a:lstStyle/>
        <a:p>
          <a:r>
            <a:rPr lang="uk-UA" b="0" i="0" dirty="0" smtClean="0"/>
            <a:t>Рухомі ілюзії</a:t>
          </a:r>
          <a:endParaRPr lang="uk-UA" b="0" i="0" dirty="0"/>
        </a:p>
      </dgm:t>
    </dgm:pt>
    <dgm:pt modelId="{FD1BDCA2-CDC0-4609-93FD-42FD356BE94A}" type="parTrans" cxnId="{DD7A39FD-E608-4CE9-B9A7-8F34B365529D}">
      <dgm:prSet/>
      <dgm:spPr/>
      <dgm:t>
        <a:bodyPr/>
        <a:lstStyle/>
        <a:p>
          <a:endParaRPr lang="uk-UA"/>
        </a:p>
      </dgm:t>
    </dgm:pt>
    <dgm:pt modelId="{DA4443F1-ABE0-4785-8AB0-E749E1B7E9B5}" type="sibTrans" cxnId="{DD7A39FD-E608-4CE9-B9A7-8F34B365529D}">
      <dgm:prSet/>
      <dgm:spPr/>
      <dgm:t>
        <a:bodyPr/>
        <a:lstStyle/>
        <a:p>
          <a:endParaRPr lang="uk-UA"/>
        </a:p>
      </dgm:t>
    </dgm:pt>
    <dgm:pt modelId="{0BB40749-DC59-43AD-B4D8-F430AD34E226}" type="pres">
      <dgm:prSet presAssocID="{AAE98A6B-7BB5-4D91-A45E-5107C30AE4D3}" presName="diagram" presStyleCnt="0">
        <dgm:presLayoutVars>
          <dgm:dir/>
          <dgm:resizeHandles val="exact"/>
        </dgm:presLayoutVars>
      </dgm:prSet>
      <dgm:spPr/>
      <dgm:t>
        <a:bodyPr/>
        <a:lstStyle/>
        <a:p>
          <a:endParaRPr lang="uk-UA"/>
        </a:p>
      </dgm:t>
    </dgm:pt>
    <dgm:pt modelId="{89D35E98-E1E4-4699-8CD9-ECB68950E508}" type="pres">
      <dgm:prSet presAssocID="{913DA338-D47E-41D3-B73F-FF22AF27A6B0}" presName="node" presStyleLbl="node1" presStyleIdx="0" presStyleCnt="6">
        <dgm:presLayoutVars>
          <dgm:bulletEnabled val="1"/>
        </dgm:presLayoutVars>
      </dgm:prSet>
      <dgm:spPr/>
      <dgm:t>
        <a:bodyPr/>
        <a:lstStyle/>
        <a:p>
          <a:endParaRPr lang="uk-UA"/>
        </a:p>
      </dgm:t>
    </dgm:pt>
    <dgm:pt modelId="{FC3D9ECD-9C08-4176-A745-38E29B1B2665}" type="pres">
      <dgm:prSet presAssocID="{93707FAD-EAF9-4C67-ACF5-F92B88EBF700}" presName="sibTrans" presStyleCnt="0"/>
      <dgm:spPr/>
    </dgm:pt>
    <dgm:pt modelId="{CE8E7903-B405-4A8D-A6BD-F911BED2A3AE}" type="pres">
      <dgm:prSet presAssocID="{60F0E246-D69C-4815-A7FA-D305808722A5}" presName="node" presStyleLbl="node1" presStyleIdx="1" presStyleCnt="6">
        <dgm:presLayoutVars>
          <dgm:bulletEnabled val="1"/>
        </dgm:presLayoutVars>
      </dgm:prSet>
      <dgm:spPr/>
      <dgm:t>
        <a:bodyPr/>
        <a:lstStyle/>
        <a:p>
          <a:endParaRPr lang="uk-UA"/>
        </a:p>
      </dgm:t>
    </dgm:pt>
    <dgm:pt modelId="{21927D78-7DBA-40AD-A5C5-D657246BB8AF}" type="pres">
      <dgm:prSet presAssocID="{CA8F06FF-72A8-4D2C-8A46-02C2C9DB7ED0}" presName="sibTrans" presStyleCnt="0"/>
      <dgm:spPr/>
    </dgm:pt>
    <dgm:pt modelId="{89757EB2-ECDB-48F7-B45A-B4F58253B498}" type="pres">
      <dgm:prSet presAssocID="{52E16FEE-45E4-4E6B-BB4B-05FAEE713258}" presName="node" presStyleLbl="node1" presStyleIdx="2" presStyleCnt="6">
        <dgm:presLayoutVars>
          <dgm:bulletEnabled val="1"/>
        </dgm:presLayoutVars>
      </dgm:prSet>
      <dgm:spPr/>
      <dgm:t>
        <a:bodyPr/>
        <a:lstStyle/>
        <a:p>
          <a:endParaRPr lang="uk-UA"/>
        </a:p>
      </dgm:t>
    </dgm:pt>
    <dgm:pt modelId="{4821E00A-9183-42F8-9AF9-A638F7EC049D}" type="pres">
      <dgm:prSet presAssocID="{B05FA0C8-4106-42FE-8276-F4169AD0B972}" presName="sibTrans" presStyleCnt="0"/>
      <dgm:spPr/>
    </dgm:pt>
    <dgm:pt modelId="{BCF17A8D-93AF-497D-9814-D7A59CDB881B}" type="pres">
      <dgm:prSet presAssocID="{4ABEA277-E710-4C30-950C-DECCA129E38C}" presName="node" presStyleLbl="node1" presStyleIdx="3" presStyleCnt="6">
        <dgm:presLayoutVars>
          <dgm:bulletEnabled val="1"/>
        </dgm:presLayoutVars>
      </dgm:prSet>
      <dgm:spPr/>
      <dgm:t>
        <a:bodyPr/>
        <a:lstStyle/>
        <a:p>
          <a:endParaRPr lang="uk-UA"/>
        </a:p>
      </dgm:t>
    </dgm:pt>
    <dgm:pt modelId="{9E9F47DB-FD4B-408F-A9E3-0F6D84371B42}" type="pres">
      <dgm:prSet presAssocID="{DA4443F1-ABE0-4785-8AB0-E749E1B7E9B5}" presName="sibTrans" presStyleCnt="0"/>
      <dgm:spPr/>
    </dgm:pt>
    <dgm:pt modelId="{56A09FEC-C0E0-40B0-892E-37610CBAB1EE}" type="pres">
      <dgm:prSet presAssocID="{872B5637-C23A-49BC-86BE-FC2D16E751F9}" presName="node" presStyleLbl="node1" presStyleIdx="4" presStyleCnt="6">
        <dgm:presLayoutVars>
          <dgm:bulletEnabled val="1"/>
        </dgm:presLayoutVars>
      </dgm:prSet>
      <dgm:spPr/>
      <dgm:t>
        <a:bodyPr/>
        <a:lstStyle/>
        <a:p>
          <a:endParaRPr lang="uk-UA"/>
        </a:p>
      </dgm:t>
    </dgm:pt>
    <dgm:pt modelId="{4A6898C0-18A5-4484-B53B-D309D040E247}" type="pres">
      <dgm:prSet presAssocID="{34CE65BD-C111-44E1-AAB6-99F69C5ECF55}" presName="sibTrans" presStyleCnt="0"/>
      <dgm:spPr/>
    </dgm:pt>
    <dgm:pt modelId="{E209F7D3-7675-4485-B27B-4AE8415D76EC}" type="pres">
      <dgm:prSet presAssocID="{12AF2081-1762-42DB-BF04-04E43C9F33D2}" presName="node" presStyleLbl="node1" presStyleIdx="5" presStyleCnt="6">
        <dgm:presLayoutVars>
          <dgm:bulletEnabled val="1"/>
        </dgm:presLayoutVars>
      </dgm:prSet>
      <dgm:spPr/>
      <dgm:t>
        <a:bodyPr/>
        <a:lstStyle/>
        <a:p>
          <a:endParaRPr lang="uk-UA"/>
        </a:p>
      </dgm:t>
    </dgm:pt>
  </dgm:ptLst>
  <dgm:cxnLst>
    <dgm:cxn modelId="{607896FC-C3D0-48FC-9ED9-9AED9F1C1BF6}" type="presOf" srcId="{4ABEA277-E710-4C30-950C-DECCA129E38C}" destId="{BCF17A8D-93AF-497D-9814-D7A59CDB881B}" srcOrd="0" destOrd="0" presId="urn:microsoft.com/office/officeart/2005/8/layout/default"/>
    <dgm:cxn modelId="{33D1EA8F-A711-41BD-B811-9624FB2F1FC0}" type="presOf" srcId="{913DA338-D47E-41D3-B73F-FF22AF27A6B0}" destId="{89D35E98-E1E4-4699-8CD9-ECB68950E508}" srcOrd="0" destOrd="0" presId="urn:microsoft.com/office/officeart/2005/8/layout/default"/>
    <dgm:cxn modelId="{DD7A39FD-E608-4CE9-B9A7-8F34B365529D}" srcId="{AAE98A6B-7BB5-4D91-A45E-5107C30AE4D3}" destId="{4ABEA277-E710-4C30-950C-DECCA129E38C}" srcOrd="3" destOrd="0" parTransId="{FD1BDCA2-CDC0-4609-93FD-42FD356BE94A}" sibTransId="{DA4443F1-ABE0-4785-8AB0-E749E1B7E9B5}"/>
    <dgm:cxn modelId="{4C95004D-E45C-4DA8-BB57-B801FF85612E}" type="presOf" srcId="{52E16FEE-45E4-4E6B-BB4B-05FAEE713258}" destId="{89757EB2-ECDB-48F7-B45A-B4F58253B498}" srcOrd="0" destOrd="0" presId="urn:microsoft.com/office/officeart/2005/8/layout/default"/>
    <dgm:cxn modelId="{48957FD6-6494-492D-A967-88028CE6E276}" type="presOf" srcId="{12AF2081-1762-42DB-BF04-04E43C9F33D2}" destId="{E209F7D3-7675-4485-B27B-4AE8415D76EC}" srcOrd="0" destOrd="0" presId="urn:microsoft.com/office/officeart/2005/8/layout/default"/>
    <dgm:cxn modelId="{8129D7FC-6AB8-4D61-BDEA-A3F0B8868554}" type="presOf" srcId="{60F0E246-D69C-4815-A7FA-D305808722A5}" destId="{CE8E7903-B405-4A8D-A6BD-F911BED2A3AE}" srcOrd="0" destOrd="0" presId="urn:microsoft.com/office/officeart/2005/8/layout/default"/>
    <dgm:cxn modelId="{5A114936-4358-4FAB-93A7-036E6ACE7E00}" type="presOf" srcId="{872B5637-C23A-49BC-86BE-FC2D16E751F9}" destId="{56A09FEC-C0E0-40B0-892E-37610CBAB1EE}" srcOrd="0" destOrd="0" presId="urn:microsoft.com/office/officeart/2005/8/layout/default"/>
    <dgm:cxn modelId="{5D4C509D-E63F-4565-AE6A-FA3F6C16E327}" srcId="{AAE98A6B-7BB5-4D91-A45E-5107C30AE4D3}" destId="{913DA338-D47E-41D3-B73F-FF22AF27A6B0}" srcOrd="0" destOrd="0" parTransId="{C96CD5F3-D840-44EB-A0C7-7F2CFC6E5430}" sibTransId="{93707FAD-EAF9-4C67-ACF5-F92B88EBF700}"/>
    <dgm:cxn modelId="{15DC21CB-C350-4EF0-A108-0EFDD12EEACA}" srcId="{AAE98A6B-7BB5-4D91-A45E-5107C30AE4D3}" destId="{60F0E246-D69C-4815-A7FA-D305808722A5}" srcOrd="1" destOrd="0" parTransId="{DA0F553E-DAAA-4039-9A79-DF4EC4EB47B2}" sibTransId="{CA8F06FF-72A8-4D2C-8A46-02C2C9DB7ED0}"/>
    <dgm:cxn modelId="{AD10530F-091F-414E-B33B-B853BB3FA445}" srcId="{AAE98A6B-7BB5-4D91-A45E-5107C30AE4D3}" destId="{12AF2081-1762-42DB-BF04-04E43C9F33D2}" srcOrd="5" destOrd="0" parTransId="{5C69292B-DC72-4609-8A7F-26DE6D0E54F7}" sibTransId="{F8C8CDB9-8EE2-48E4-9297-F91B2D8DA40F}"/>
    <dgm:cxn modelId="{FF709043-8788-47CD-81B6-5C7DED397458}" srcId="{AAE98A6B-7BB5-4D91-A45E-5107C30AE4D3}" destId="{872B5637-C23A-49BC-86BE-FC2D16E751F9}" srcOrd="4" destOrd="0" parTransId="{A513AB75-FD84-4D49-A4E0-95AC6663D6F9}" sibTransId="{34CE65BD-C111-44E1-AAB6-99F69C5ECF55}"/>
    <dgm:cxn modelId="{C1044CD5-B924-4524-92B4-1995CE0C9D56}" type="presOf" srcId="{AAE98A6B-7BB5-4D91-A45E-5107C30AE4D3}" destId="{0BB40749-DC59-43AD-B4D8-F430AD34E226}" srcOrd="0" destOrd="0" presId="urn:microsoft.com/office/officeart/2005/8/layout/default"/>
    <dgm:cxn modelId="{7008B5E8-4A31-4A88-8D06-365E67D4096C}" srcId="{AAE98A6B-7BB5-4D91-A45E-5107C30AE4D3}" destId="{52E16FEE-45E4-4E6B-BB4B-05FAEE713258}" srcOrd="2" destOrd="0" parTransId="{4E736412-75DA-4740-97B5-BF27C46E06E6}" sibTransId="{B05FA0C8-4106-42FE-8276-F4169AD0B972}"/>
    <dgm:cxn modelId="{BB6349DC-A730-4F5B-AF48-EB1ABC5ED123}" type="presParOf" srcId="{0BB40749-DC59-43AD-B4D8-F430AD34E226}" destId="{89D35E98-E1E4-4699-8CD9-ECB68950E508}" srcOrd="0" destOrd="0" presId="urn:microsoft.com/office/officeart/2005/8/layout/default"/>
    <dgm:cxn modelId="{97B76FFA-79A6-411B-820A-235532989764}" type="presParOf" srcId="{0BB40749-DC59-43AD-B4D8-F430AD34E226}" destId="{FC3D9ECD-9C08-4176-A745-38E29B1B2665}" srcOrd="1" destOrd="0" presId="urn:microsoft.com/office/officeart/2005/8/layout/default"/>
    <dgm:cxn modelId="{A8802510-44F0-452B-80EF-103116CD8F61}" type="presParOf" srcId="{0BB40749-DC59-43AD-B4D8-F430AD34E226}" destId="{CE8E7903-B405-4A8D-A6BD-F911BED2A3AE}" srcOrd="2" destOrd="0" presId="urn:microsoft.com/office/officeart/2005/8/layout/default"/>
    <dgm:cxn modelId="{7ABF84D9-6D28-419D-983C-BE4BFB3DCA65}" type="presParOf" srcId="{0BB40749-DC59-43AD-B4D8-F430AD34E226}" destId="{21927D78-7DBA-40AD-A5C5-D657246BB8AF}" srcOrd="3" destOrd="0" presId="urn:microsoft.com/office/officeart/2005/8/layout/default"/>
    <dgm:cxn modelId="{A951DBB3-56E3-4951-9401-0B4858232700}" type="presParOf" srcId="{0BB40749-DC59-43AD-B4D8-F430AD34E226}" destId="{89757EB2-ECDB-48F7-B45A-B4F58253B498}" srcOrd="4" destOrd="0" presId="urn:microsoft.com/office/officeart/2005/8/layout/default"/>
    <dgm:cxn modelId="{63567D48-979A-489F-8848-A7A024086E4B}" type="presParOf" srcId="{0BB40749-DC59-43AD-B4D8-F430AD34E226}" destId="{4821E00A-9183-42F8-9AF9-A638F7EC049D}" srcOrd="5" destOrd="0" presId="urn:microsoft.com/office/officeart/2005/8/layout/default"/>
    <dgm:cxn modelId="{8B2B23F0-602B-464A-A6A9-3D4A9F545528}" type="presParOf" srcId="{0BB40749-DC59-43AD-B4D8-F430AD34E226}" destId="{BCF17A8D-93AF-497D-9814-D7A59CDB881B}" srcOrd="6" destOrd="0" presId="urn:microsoft.com/office/officeart/2005/8/layout/default"/>
    <dgm:cxn modelId="{D297A866-BC89-4EB8-80FC-EDAC6A0B6AA3}" type="presParOf" srcId="{0BB40749-DC59-43AD-B4D8-F430AD34E226}" destId="{9E9F47DB-FD4B-408F-A9E3-0F6D84371B42}" srcOrd="7" destOrd="0" presId="urn:microsoft.com/office/officeart/2005/8/layout/default"/>
    <dgm:cxn modelId="{6D58DADA-47F8-4F8E-8A47-BDF33F9044BB}" type="presParOf" srcId="{0BB40749-DC59-43AD-B4D8-F430AD34E226}" destId="{56A09FEC-C0E0-40B0-892E-37610CBAB1EE}" srcOrd="8" destOrd="0" presId="urn:microsoft.com/office/officeart/2005/8/layout/default"/>
    <dgm:cxn modelId="{F75625E2-CC79-461F-90C9-0BCD9F377237}" type="presParOf" srcId="{0BB40749-DC59-43AD-B4D8-F430AD34E226}" destId="{4A6898C0-18A5-4484-B53B-D309D040E247}" srcOrd="9" destOrd="0" presId="urn:microsoft.com/office/officeart/2005/8/layout/default"/>
    <dgm:cxn modelId="{2591B412-E72D-43A0-B7AB-24889790C5CE}" type="presParOf" srcId="{0BB40749-DC59-43AD-B4D8-F430AD34E226}" destId="{E209F7D3-7675-4485-B27B-4AE8415D76E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D35E98-E1E4-4699-8CD9-ECB68950E508}">
      <dsp:nvSpPr>
        <dsp:cNvPr id="0" name=""/>
        <dsp:cNvSpPr/>
      </dsp:nvSpPr>
      <dsp:spPr>
        <a:xfrm>
          <a:off x="0" y="523080"/>
          <a:ext cx="2571749" cy="1543050"/>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2">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uk-UA" sz="4800" kern="1200" dirty="0" smtClean="0"/>
            <a:t>Ілюзія розміру</a:t>
          </a:r>
          <a:endParaRPr lang="uk-UA" sz="4800" kern="1200" dirty="0"/>
        </a:p>
      </dsp:txBody>
      <dsp:txXfrm>
        <a:off x="0" y="523080"/>
        <a:ext cx="2571749" cy="1543050"/>
      </dsp:txXfrm>
    </dsp:sp>
    <dsp:sp modelId="{CE8E7903-B405-4A8D-A6BD-F911BED2A3AE}">
      <dsp:nvSpPr>
        <dsp:cNvPr id="0" name=""/>
        <dsp:cNvSpPr/>
      </dsp:nvSpPr>
      <dsp:spPr>
        <a:xfrm>
          <a:off x="2828925" y="523080"/>
          <a:ext cx="2571749" cy="1543050"/>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3">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uk-UA" sz="3600" kern="1200" dirty="0" smtClean="0"/>
            <a:t>Ілюзія глибини</a:t>
          </a:r>
          <a:endParaRPr lang="uk-UA" sz="3600" kern="1200" dirty="0"/>
        </a:p>
      </dsp:txBody>
      <dsp:txXfrm>
        <a:off x="2828925" y="523080"/>
        <a:ext cx="2571749" cy="1543050"/>
      </dsp:txXfrm>
    </dsp:sp>
    <dsp:sp modelId="{89757EB2-ECDB-48F7-B45A-B4F58253B498}">
      <dsp:nvSpPr>
        <dsp:cNvPr id="0" name=""/>
        <dsp:cNvSpPr/>
      </dsp:nvSpPr>
      <dsp:spPr>
        <a:xfrm>
          <a:off x="5657849" y="523080"/>
          <a:ext cx="2571749" cy="1543050"/>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4">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uk-UA" sz="4800" kern="1200" dirty="0" smtClean="0"/>
            <a:t>Ілюзія кольору</a:t>
          </a:r>
          <a:endParaRPr lang="uk-UA" sz="4800" kern="1200" dirty="0"/>
        </a:p>
      </dsp:txBody>
      <dsp:txXfrm>
        <a:off x="5657849" y="523080"/>
        <a:ext cx="2571749" cy="1543050"/>
      </dsp:txXfrm>
    </dsp:sp>
    <dsp:sp modelId="{BCF17A8D-93AF-497D-9814-D7A59CDB881B}">
      <dsp:nvSpPr>
        <dsp:cNvPr id="0" name=""/>
        <dsp:cNvSpPr/>
      </dsp:nvSpPr>
      <dsp:spPr>
        <a:xfrm>
          <a:off x="0" y="2323305"/>
          <a:ext cx="2571749" cy="1543050"/>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5">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uk-UA" sz="3600" b="0" i="0" kern="1200" dirty="0" smtClean="0"/>
            <a:t>Рухомі ілюзії</a:t>
          </a:r>
          <a:endParaRPr lang="uk-UA" sz="3600" b="0" i="0" kern="1200" dirty="0"/>
        </a:p>
      </dsp:txBody>
      <dsp:txXfrm>
        <a:off x="0" y="2323305"/>
        <a:ext cx="2571749" cy="1543050"/>
      </dsp:txXfrm>
    </dsp:sp>
    <dsp:sp modelId="{56A09FEC-C0E0-40B0-892E-37610CBAB1EE}">
      <dsp:nvSpPr>
        <dsp:cNvPr id="0" name=""/>
        <dsp:cNvSpPr/>
      </dsp:nvSpPr>
      <dsp:spPr>
        <a:xfrm>
          <a:off x="2828925" y="2323305"/>
          <a:ext cx="2571749" cy="1543050"/>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6">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uk-UA" sz="3600" b="0" i="0" kern="1200" dirty="0" smtClean="0"/>
            <a:t>Стерео-ілюзії</a:t>
          </a:r>
          <a:endParaRPr lang="uk-UA" sz="3600" b="0" i="0" kern="1200" dirty="0"/>
        </a:p>
      </dsp:txBody>
      <dsp:txXfrm>
        <a:off x="2828925" y="2323305"/>
        <a:ext cx="2571749" cy="1543050"/>
      </dsp:txXfrm>
    </dsp:sp>
    <dsp:sp modelId="{E209F7D3-7675-4485-B27B-4AE8415D76EC}">
      <dsp:nvSpPr>
        <dsp:cNvPr id="0" name=""/>
        <dsp:cNvSpPr/>
      </dsp:nvSpPr>
      <dsp:spPr>
        <a:xfrm>
          <a:off x="5657849" y="2323305"/>
          <a:ext cx="2571749" cy="1543050"/>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2">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uk-UA" sz="3600" b="0" i="0" kern="1200" dirty="0" smtClean="0"/>
            <a:t>Картинки-перевертні</a:t>
          </a:r>
          <a:endParaRPr lang="uk-UA" sz="3600" b="0" i="0" kern="1200" dirty="0"/>
        </a:p>
      </dsp:txBody>
      <dsp:txXfrm>
        <a:off x="5657849" y="2323305"/>
        <a:ext cx="2571749" cy="15430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2350C2-E73C-4925-8715-B1B3626C9D63}" type="datetimeFigureOut">
              <a:rPr lang="uk-UA" smtClean="0"/>
              <a:t>19.05.2022</a:t>
            </a:fld>
            <a:endParaRPr lang="uk-UA"/>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B512DB-F3D3-4300-A650-1E6C0BFD01D6}" type="slidenum">
              <a:rPr lang="uk-UA" smtClean="0"/>
              <a:t>‹#›</a:t>
            </a:fld>
            <a:endParaRPr lang="uk-UA"/>
          </a:p>
        </p:txBody>
      </p:sp>
      <p:sp>
        <p:nvSpPr>
          <p:cNvPr id="6" name="Верхний колонтитул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Tree>
    <p:extLst>
      <p:ext uri="{BB962C8B-B14F-4D97-AF65-F5344CB8AC3E}">
        <p14:creationId xmlns:p14="http://schemas.microsoft.com/office/powerpoint/2010/main" val="7710322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238177-FFDF-4E0D-A0C3-B7CC5B27C325}" type="datetimeFigureOut">
              <a:rPr lang="uk-UA" smtClean="0"/>
              <a:t>19.05.2022</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707EBF-E5C6-45FA-BDDA-6F9B5A7AF248}" type="slidenum">
              <a:rPr lang="uk-UA" smtClean="0"/>
              <a:t>‹#›</a:t>
            </a:fld>
            <a:endParaRPr lang="uk-UA"/>
          </a:p>
        </p:txBody>
      </p:sp>
    </p:spTree>
    <p:extLst>
      <p:ext uri="{BB962C8B-B14F-4D97-AF65-F5344CB8AC3E}">
        <p14:creationId xmlns:p14="http://schemas.microsoft.com/office/powerpoint/2010/main" val="1620528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95707EBF-E5C6-45FA-BDDA-6F9B5A7AF248}" type="slidenum">
              <a:rPr lang="uk-UA" smtClean="0"/>
              <a:t>7</a:t>
            </a:fld>
            <a:endParaRPr lang="uk-UA"/>
          </a:p>
        </p:txBody>
      </p:sp>
    </p:spTree>
    <p:extLst>
      <p:ext uri="{BB962C8B-B14F-4D97-AF65-F5344CB8AC3E}">
        <p14:creationId xmlns:p14="http://schemas.microsoft.com/office/powerpoint/2010/main" val="81116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E49A454C-5A3D-40B6-BD74-58DC3EC506EB}" type="datetimeFigureOut">
              <a:rPr lang="uk-UA" smtClean="0"/>
              <a:t>19.05.2022</a:t>
            </a:fld>
            <a:endParaRPr lang="uk-UA"/>
          </a:p>
        </p:txBody>
      </p:sp>
      <p:sp>
        <p:nvSpPr>
          <p:cNvPr id="19" name="Footer Placeholder 18"/>
          <p:cNvSpPr>
            <a:spLocks noGrp="1"/>
          </p:cNvSpPr>
          <p:nvPr>
            <p:ph type="ftr" sz="quarter" idx="11"/>
          </p:nvPr>
        </p:nvSpPr>
        <p:spPr/>
        <p:txBody>
          <a:bodyPr/>
          <a:lstStyle/>
          <a:p>
            <a:endParaRPr lang="uk-UA"/>
          </a:p>
        </p:txBody>
      </p:sp>
      <p:sp>
        <p:nvSpPr>
          <p:cNvPr id="27" name="Slide Number Placeholder 26"/>
          <p:cNvSpPr>
            <a:spLocks noGrp="1"/>
          </p:cNvSpPr>
          <p:nvPr>
            <p:ph type="sldNum" sz="quarter" idx="12"/>
          </p:nvPr>
        </p:nvSpPr>
        <p:spPr/>
        <p:txBody>
          <a:bodyPr/>
          <a:lstStyle/>
          <a:p>
            <a:fld id="{7810B53E-1998-41F5-8EDB-F74FF5E73A42}" type="slidenum">
              <a:rPr lang="uk-UA" smtClean="0"/>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E49A454C-5A3D-40B6-BD74-58DC3EC506EB}" type="datetimeFigureOut">
              <a:rPr lang="uk-UA" smtClean="0"/>
              <a:t>19.05.2022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810B53E-1998-41F5-8EDB-F74FF5E73A42}"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E49A454C-5A3D-40B6-BD74-58DC3EC506EB}" type="datetimeFigureOut">
              <a:rPr lang="uk-UA" smtClean="0"/>
              <a:t>19.05.2022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810B53E-1998-41F5-8EDB-F74FF5E73A42}"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E49A454C-5A3D-40B6-BD74-58DC3EC506EB}" type="datetimeFigureOut">
              <a:rPr lang="uk-UA" smtClean="0"/>
              <a:t>19.05.2022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810B53E-1998-41F5-8EDB-F74FF5E73A42}"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E49A454C-5A3D-40B6-BD74-58DC3EC506EB}" type="datetimeFigureOut">
              <a:rPr lang="uk-UA" smtClean="0"/>
              <a:t>19.05.2022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810B53E-1998-41F5-8EDB-F74FF5E73A42}" type="slidenum">
              <a:rPr lang="uk-UA" smtClean="0"/>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E49A454C-5A3D-40B6-BD74-58DC3EC506EB}" type="datetimeFigureOut">
              <a:rPr lang="uk-UA" smtClean="0"/>
              <a:t>19.05.2022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7810B53E-1998-41F5-8EDB-F74FF5E73A42}" type="slidenum">
              <a:rPr lang="uk-UA" smtClean="0"/>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E49A454C-5A3D-40B6-BD74-58DC3EC506EB}" type="datetimeFigureOut">
              <a:rPr lang="uk-UA" smtClean="0"/>
              <a:t>19.05.2022</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7810B53E-1998-41F5-8EDB-F74FF5E73A42}" type="slidenum">
              <a:rPr lang="uk-UA" smtClean="0"/>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E49A454C-5A3D-40B6-BD74-58DC3EC506EB}" type="datetimeFigureOut">
              <a:rPr lang="uk-UA" smtClean="0"/>
              <a:t>19.05.2022</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7810B53E-1998-41F5-8EDB-F74FF5E73A42}"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9A454C-5A3D-40B6-BD74-58DC3EC506EB}" type="datetimeFigureOut">
              <a:rPr lang="uk-UA" smtClean="0"/>
              <a:t>19.05.2022</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7810B53E-1998-41F5-8EDB-F74FF5E73A42}"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E49A454C-5A3D-40B6-BD74-58DC3EC506EB}" type="datetimeFigureOut">
              <a:rPr lang="uk-UA" smtClean="0"/>
              <a:t>19.05.2022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7810B53E-1998-41F5-8EDB-F74FF5E73A42}" type="slidenum">
              <a:rPr lang="uk-UA" smtClean="0"/>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E49A454C-5A3D-40B6-BD74-58DC3EC506EB}" type="datetimeFigureOut">
              <a:rPr lang="uk-UA" smtClean="0"/>
              <a:t>19.05.2022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a:xfrm>
            <a:off x="8077200" y="6356350"/>
            <a:ext cx="609600" cy="365125"/>
          </a:xfrm>
        </p:spPr>
        <p:txBody>
          <a:bodyPr/>
          <a:lstStyle/>
          <a:p>
            <a:fld id="{7810B53E-1998-41F5-8EDB-F74FF5E73A42}" type="slidenum">
              <a:rPr lang="uk-UA" smtClean="0"/>
              <a:t>‹#›</a:t>
            </a:fld>
            <a:endParaRPr lang="uk-U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49A454C-5A3D-40B6-BD74-58DC3EC506EB}" type="datetimeFigureOut">
              <a:rPr lang="uk-UA" smtClean="0"/>
              <a:t>19.05.2022</a:t>
            </a:fld>
            <a:endParaRPr lang="uk-U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uk-U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810B53E-1998-41F5-8EDB-F74FF5E73A42}" type="slidenum">
              <a:rPr lang="uk-UA" smtClean="0"/>
              <a:t>‹#›</a:t>
            </a:fld>
            <a:endParaRPr lang="uk-U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5.xml"/><Relationship Id="rId7" Type="http://schemas.openxmlformats.org/officeDocument/2006/relationships/slide" Target="slide13.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23.xml"/><Relationship Id="rId5" Type="http://schemas.openxmlformats.org/officeDocument/2006/relationships/slide" Target="slide7.xml"/><Relationship Id="rId10" Type="http://schemas.openxmlformats.org/officeDocument/2006/relationships/slide" Target="slide20.xml"/><Relationship Id="rId4" Type="http://schemas.openxmlformats.org/officeDocument/2006/relationships/slide" Target="slide6.xml"/><Relationship Id="rId9" Type="http://schemas.openxmlformats.org/officeDocument/2006/relationships/slide" Target="slide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2514600"/>
            <a:ext cx="7851648" cy="1828800"/>
          </a:xfrm>
        </p:spPr>
        <p:txBody>
          <a:bodyPr/>
          <a:lstStyle/>
          <a:p>
            <a:r>
              <a:rPr lang="uk-UA" dirty="0" smtClean="0">
                <a:solidFill>
                  <a:schemeClr val="tx1">
                    <a:lumMod val="65000"/>
                  </a:schemeClr>
                </a:solidFill>
              </a:rPr>
              <a:t>ОПТИЧНІ ІЛЮЗІЇ</a:t>
            </a:r>
            <a:endParaRPr lang="uk-UA" dirty="0">
              <a:solidFill>
                <a:schemeClr val="tx1">
                  <a:lumMod val="65000"/>
                </a:schemeClr>
              </a:solidFill>
            </a:endParaRPr>
          </a:p>
        </p:txBody>
      </p:sp>
    </p:spTree>
    <p:extLst>
      <p:ext uri="{BB962C8B-B14F-4D97-AF65-F5344CB8AC3E}">
        <p14:creationId xmlns:p14="http://schemas.microsoft.com/office/powerpoint/2010/main" val="33037828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059832" y="2016358"/>
            <a:ext cx="5616624" cy="25647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p:txBody>
          <a:bodyPr/>
          <a:lstStyle/>
          <a:p>
            <a:r>
              <a:rPr lang="uk-UA" dirty="0" smtClean="0"/>
              <a:t>Приклади:</a:t>
            </a:r>
            <a:endParaRPr lang="uk-UA" dirty="0"/>
          </a:p>
        </p:txBody>
      </p:sp>
      <p:sp>
        <p:nvSpPr>
          <p:cNvPr id="4" name="Объект 3"/>
          <p:cNvSpPr>
            <a:spLocks noGrp="1"/>
          </p:cNvSpPr>
          <p:nvPr>
            <p:ph idx="1"/>
          </p:nvPr>
        </p:nvSpPr>
        <p:spPr>
          <a:xfrm>
            <a:off x="3203848" y="2132856"/>
            <a:ext cx="5688632" cy="2088232"/>
          </a:xfrm>
        </p:spPr>
        <p:txBody>
          <a:bodyPr>
            <a:normAutofit/>
          </a:bodyPr>
          <a:lstStyle/>
          <a:p>
            <a:r>
              <a:rPr lang="uk-UA" sz="2800" dirty="0" smtClean="0">
                <a:solidFill>
                  <a:schemeClr val="bg1"/>
                </a:solidFill>
              </a:rPr>
              <a:t>Скільки на малюнку кубів?</a:t>
            </a:r>
            <a:endParaRPr lang="uk-UA" sz="2800" dirty="0">
              <a:solidFill>
                <a:schemeClr val="bg1"/>
              </a:solidFill>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391" y="1959240"/>
            <a:ext cx="1868168" cy="263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a:hlinkClick r:id="rId3" action="ppaction://hlinksldjump">
              <a:snd r:embed="rId4" name="click.wav"/>
            </a:hlinkClick>
          </p:cNvPr>
          <p:cNvSpPr/>
          <p:nvPr/>
        </p:nvSpPr>
        <p:spPr>
          <a:xfrm>
            <a:off x="6084168" y="3181404"/>
            <a:ext cx="1800200" cy="922346"/>
          </a:xfrm>
          <a:prstGeom prst="rect">
            <a:avLst/>
          </a:prstGeom>
          <a:solidFill>
            <a:schemeClr val="accent6">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400" dirty="0" smtClean="0"/>
              <a:t>7</a:t>
            </a:r>
            <a:endParaRPr lang="uk-UA" sz="4400" dirty="0"/>
          </a:p>
        </p:txBody>
      </p:sp>
      <p:pic>
        <p:nvPicPr>
          <p:cNvPr id="5124" name="Picture 4">
            <a:hlinkClick r:id="" action="ppaction://hlinkshowjump?jump=nextslide">
              <a:snd r:embed="rId4" name="click.wav"/>
            </a:hlinkClick>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880" y="3181404"/>
            <a:ext cx="1858963"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7475930"/>
      </p:ext>
    </p:extLst>
  </p:cSld>
  <p:clrMapOvr>
    <a:masterClrMapping/>
  </p:clrMapOvr>
  <mc:AlternateContent xmlns:mc="http://schemas.openxmlformats.org/markup-compatibility/2006" xmlns:p14="http://schemas.microsoft.com/office/powerpoint/2010/main">
    <mc:Choice Requires="p14">
      <p:transition p14:dur="100" advClick="0">
        <p:cut/>
      </p:transition>
    </mc:Choice>
    <mc:Fallback xmlns="">
      <p:transition advClick="0">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2132856"/>
            <a:ext cx="8229600" cy="4389120"/>
          </a:xfrm>
        </p:spPr>
        <p:txBody>
          <a:bodyPr>
            <a:normAutofit/>
          </a:bodyPr>
          <a:lstStyle/>
          <a:p>
            <a:pPr marL="0" indent="0">
              <a:buNone/>
            </a:pPr>
            <a:r>
              <a:rPr lang="uk-UA" sz="9600" dirty="0" smtClean="0">
                <a:solidFill>
                  <a:srgbClr val="FF0000"/>
                </a:solidFill>
              </a:rPr>
              <a:t>Неправильно!</a:t>
            </a:r>
            <a:endParaRPr lang="uk-UA" sz="9600" dirty="0">
              <a:solidFill>
                <a:srgbClr val="FF0000"/>
              </a:solidFill>
            </a:endParaRPr>
          </a:p>
        </p:txBody>
      </p:sp>
    </p:spTree>
    <p:extLst>
      <p:ext uri="{BB962C8B-B14F-4D97-AF65-F5344CB8AC3E}">
        <p14:creationId xmlns:p14="http://schemas.microsoft.com/office/powerpoint/2010/main" val="1417618612"/>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олилиния 9"/>
          <p:cNvSpPr/>
          <p:nvPr/>
        </p:nvSpPr>
        <p:spPr>
          <a:xfrm>
            <a:off x="3070745" y="3501008"/>
            <a:ext cx="3248167" cy="1834552"/>
          </a:xfrm>
          <a:custGeom>
            <a:avLst/>
            <a:gdLst>
              <a:gd name="connsiteX0" fmla="*/ 0 w 3248167"/>
              <a:gd name="connsiteY0" fmla="*/ 81886 h 1119116"/>
              <a:gd name="connsiteX1" fmla="*/ 354842 w 3248167"/>
              <a:gd name="connsiteY1" fmla="*/ 1105469 h 1119116"/>
              <a:gd name="connsiteX2" fmla="*/ 2251881 w 3248167"/>
              <a:gd name="connsiteY2" fmla="*/ 1119116 h 1119116"/>
              <a:gd name="connsiteX3" fmla="*/ 2456597 w 3248167"/>
              <a:gd name="connsiteY3" fmla="*/ 586854 h 1119116"/>
              <a:gd name="connsiteX4" fmla="*/ 3179929 w 3248167"/>
              <a:gd name="connsiteY4" fmla="*/ 423080 h 1119116"/>
              <a:gd name="connsiteX5" fmla="*/ 3248167 w 3248167"/>
              <a:gd name="connsiteY5" fmla="*/ 0 h 1119116"/>
              <a:gd name="connsiteX6" fmla="*/ 0 w 3248167"/>
              <a:gd name="connsiteY6" fmla="*/ 81886 h 111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8167" h="1119116">
                <a:moveTo>
                  <a:pt x="0" y="81886"/>
                </a:moveTo>
                <a:lnTo>
                  <a:pt x="354842" y="1105469"/>
                </a:lnTo>
                <a:lnTo>
                  <a:pt x="2251881" y="1119116"/>
                </a:lnTo>
                <a:lnTo>
                  <a:pt x="2456597" y="586854"/>
                </a:lnTo>
                <a:lnTo>
                  <a:pt x="3179929" y="423080"/>
                </a:lnTo>
                <a:lnTo>
                  <a:pt x="3248167" y="0"/>
                </a:lnTo>
                <a:lnTo>
                  <a:pt x="0" y="81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dirty="0" smtClean="0">
                <a:solidFill>
                  <a:schemeClr val="tx1"/>
                </a:solidFill>
              </a:rPr>
              <a:t>На малюнку сім кубів</a:t>
            </a:r>
            <a:endParaRPr lang="uk-UA" sz="3600" dirty="0">
              <a:solidFill>
                <a:schemeClr val="tx1"/>
              </a:solidFill>
            </a:endParaRPr>
          </a:p>
        </p:txBody>
      </p:sp>
      <p:pic>
        <p:nvPicPr>
          <p:cNvPr id="6147"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1000" b="100000" l="0" r="100000"/>
                    </a14:imgEffect>
                  </a14:imgLayer>
                </a14:imgProps>
              </a:ext>
              <a:ext uri="{28A0092B-C50C-407E-A947-70E740481C1C}">
                <a14:useLocalDpi xmlns:a14="http://schemas.microsoft.com/office/drawing/2010/main" val="0"/>
              </a:ext>
            </a:extLst>
          </a:blip>
          <a:srcRect/>
          <a:stretch>
            <a:fillRect/>
          </a:stretch>
        </p:blipFill>
        <p:spPr bwMode="auto">
          <a:xfrm>
            <a:off x="6588224" y="2431838"/>
            <a:ext cx="2061643" cy="2903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39552" y="2276872"/>
            <a:ext cx="2228031" cy="2977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39624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Ілюзія кольору</a:t>
            </a:r>
            <a:endParaRPr lang="uk-UA" dirty="0"/>
          </a:p>
        </p:txBody>
      </p:sp>
      <p:sp>
        <p:nvSpPr>
          <p:cNvPr id="3" name="Объект 2"/>
          <p:cNvSpPr>
            <a:spLocks noGrp="1"/>
          </p:cNvSpPr>
          <p:nvPr>
            <p:ph idx="1"/>
          </p:nvPr>
        </p:nvSpPr>
        <p:spPr/>
        <p:txBody>
          <a:bodyPr>
            <a:normAutofit lnSpcReduction="10000"/>
          </a:bodyPr>
          <a:lstStyle/>
          <a:p>
            <a:pPr marL="0" indent="0">
              <a:buNone/>
            </a:pPr>
            <a:r>
              <a:rPr lang="uk-UA" dirty="0"/>
              <a:t>Вже близько ста років відомо, що коли </a:t>
            </a:r>
            <a:r>
              <a:rPr lang="uk-UA" dirty="0" err="1"/>
              <a:t>на сітківці </a:t>
            </a:r>
            <a:r>
              <a:rPr lang="uk-UA" dirty="0"/>
              <a:t>ока виникає зображення, яке складається зі світлих і темних областей, світло від яскраво освітлених ділянок ніби перетікає на темні ділянки. Це явище називається оптичною </a:t>
            </a:r>
            <a:r>
              <a:rPr lang="uk-UA" dirty="0" smtClean="0"/>
              <a:t>іррадіацією. Одна </a:t>
            </a:r>
            <a:r>
              <a:rPr lang="uk-UA" dirty="0"/>
              <a:t>з таких ілюзій була описана в 1995 році </a:t>
            </a:r>
            <a:r>
              <a:rPr lang="uk-UA" dirty="0" smtClean="0"/>
              <a:t>професором </a:t>
            </a:r>
            <a:r>
              <a:rPr lang="uk-UA" dirty="0" err="1" smtClean="0"/>
              <a:t>Массачусетського</a:t>
            </a:r>
            <a:r>
              <a:rPr lang="uk-UA" dirty="0" smtClean="0"/>
              <a:t> </a:t>
            </a:r>
            <a:r>
              <a:rPr lang="uk-UA" dirty="0"/>
              <a:t>технологічного інституту Едвардом </a:t>
            </a:r>
            <a:r>
              <a:rPr lang="uk-UA" dirty="0" smtClean="0"/>
              <a:t>Адельсоном. </a:t>
            </a:r>
            <a:r>
              <a:rPr lang="uk-UA" dirty="0" err="1" smtClean="0"/>
              <a:t>Адельсон</a:t>
            </a:r>
            <a:r>
              <a:rPr lang="uk-UA" dirty="0" smtClean="0"/>
              <a:t> </a:t>
            </a:r>
            <a:r>
              <a:rPr lang="uk-UA" dirty="0"/>
              <a:t>звернув увагу, що сприйняття кольору суттєво залежить від </a:t>
            </a:r>
            <a:r>
              <a:rPr lang="uk-UA" dirty="0" smtClean="0"/>
              <a:t>тла </a:t>
            </a:r>
            <a:r>
              <a:rPr lang="uk-UA" dirty="0"/>
              <a:t>і однакові кольори на різному тлі сприймаються нами як різні, навіть якщо розташовані близько й видні нами одночасно.</a:t>
            </a:r>
          </a:p>
          <a:p>
            <a:endParaRPr lang="uk-UA" dirty="0"/>
          </a:p>
        </p:txBody>
      </p:sp>
    </p:spTree>
    <p:extLst>
      <p:ext uri="{BB962C8B-B14F-4D97-AF65-F5344CB8AC3E}">
        <p14:creationId xmlns:p14="http://schemas.microsoft.com/office/powerpoint/2010/main" val="40271357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Приклади:</a:t>
            </a:r>
            <a:endParaRPr lang="uk-UA"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44824"/>
            <a:ext cx="3259847"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6012" y="4149080"/>
            <a:ext cx="40386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1575" y="1124744"/>
            <a:ext cx="3727473"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46371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r>
              <a:rPr lang="uk-UA" dirty="0" smtClean="0"/>
              <a:t>Картинки-перевертні</a:t>
            </a:r>
            <a:endParaRPr lang="uk-UA" dirty="0"/>
          </a:p>
        </p:txBody>
      </p:sp>
      <p:sp>
        <p:nvSpPr>
          <p:cNvPr id="3" name="Объект 2"/>
          <p:cNvSpPr>
            <a:spLocks noGrp="1"/>
          </p:cNvSpPr>
          <p:nvPr>
            <p:ph idx="1"/>
          </p:nvPr>
        </p:nvSpPr>
        <p:spPr/>
        <p:txBody>
          <a:bodyPr/>
          <a:lstStyle/>
          <a:p>
            <a:pPr marL="0" lvl="0" indent="0">
              <a:buNone/>
            </a:pPr>
            <a:r>
              <a:rPr lang="uk-UA" dirty="0"/>
              <a:t>Картинка-перевертень — вид оптичної ілюзії, за якої від напрямку погляду залежить характер сприйманого об'єкта. Однією з таких ілюзій є «</a:t>
            </a:r>
            <a:r>
              <a:rPr lang="uk-UA" dirty="0" err="1"/>
              <a:t>качкозаєць</a:t>
            </a:r>
            <a:r>
              <a:rPr lang="uk-UA" dirty="0"/>
              <a:t>»: зображення може трактуватися і як зображення качки, і як зображення зайця.</a:t>
            </a: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55" r="5321"/>
          <a:stretch/>
        </p:blipFill>
        <p:spPr bwMode="auto">
          <a:xfrm>
            <a:off x="2332653" y="4005064"/>
            <a:ext cx="4133462" cy="2921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6853932"/>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Приклади:</a:t>
            </a:r>
            <a:endParaRPr lang="uk-UA" dirty="0"/>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060848"/>
            <a:ext cx="3756904" cy="1843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164531"/>
            <a:ext cx="2880320" cy="1851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437112"/>
            <a:ext cx="487680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4560667"/>
            <a:ext cx="3174090" cy="1904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77084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r>
              <a:rPr lang="uk-UA" dirty="0" smtClean="0"/>
              <a:t>Стерео-ілюзії</a:t>
            </a:r>
            <a:endParaRPr lang="uk-UA" dirty="0"/>
          </a:p>
        </p:txBody>
      </p:sp>
      <p:sp>
        <p:nvSpPr>
          <p:cNvPr id="3" name="Объект 2"/>
          <p:cNvSpPr>
            <a:spLocks noGrp="1"/>
          </p:cNvSpPr>
          <p:nvPr>
            <p:ph idx="1"/>
          </p:nvPr>
        </p:nvSpPr>
        <p:spPr/>
        <p:txBody>
          <a:bodyPr>
            <a:normAutofit fontScale="92500" lnSpcReduction="10000"/>
          </a:bodyPr>
          <a:lstStyle/>
          <a:p>
            <a:pPr marL="0" indent="0">
              <a:buNone/>
            </a:pPr>
            <a:r>
              <a:rPr lang="uk-UA" dirty="0"/>
              <a:t>Стереопари, накладені на періодичну </a:t>
            </a:r>
            <a:r>
              <a:rPr lang="uk-UA" dirty="0" smtClean="0"/>
              <a:t>структуру дозволяють </a:t>
            </a:r>
            <a:r>
              <a:rPr lang="uk-UA" dirty="0"/>
              <a:t>спостерігати стереозображення так само, як і звичайну стереопару. Періодичне зображення полегшує «розведення» очей, так що після фокусування очей на відстань кілька десятків сантиметрів дозволяє побачити стереозображення.</a:t>
            </a:r>
          </a:p>
          <a:p>
            <a:pPr marL="0" indent="0">
              <a:spcBef>
                <a:spcPts val="100"/>
              </a:spcBef>
              <a:buNone/>
            </a:pPr>
            <a:r>
              <a:rPr lang="uk-UA" dirty="0" smtClean="0"/>
              <a:t>    Метод </a:t>
            </a:r>
            <a:r>
              <a:rPr lang="uk-UA" dirty="0"/>
              <a:t>дозволяє частково поєднувати зображення стереопари, знімаючи обмеження на її розмір, однак накладає деякі обмеження на зміст малюнків і практично розраховується за допомогою комп'ютерів. Відомі також під калькованою з англійської н</a:t>
            </a:r>
            <a:r>
              <a:rPr lang="uk-UA" dirty="0" err="1"/>
              <a:t>азвою «автостер</a:t>
            </a:r>
            <a:r>
              <a:rPr lang="uk-UA" dirty="0"/>
              <a:t>еограми».</a:t>
            </a:r>
          </a:p>
          <a:p>
            <a:endParaRPr lang="uk-UA" dirty="0"/>
          </a:p>
        </p:txBody>
      </p:sp>
    </p:spTree>
    <p:extLst>
      <p:ext uri="{BB962C8B-B14F-4D97-AF65-F5344CB8AC3E}">
        <p14:creationId xmlns:p14="http://schemas.microsoft.com/office/powerpoint/2010/main" val="3802895652"/>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Приклади:</a:t>
            </a:r>
            <a:endParaRPr lang="uk-UA"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1988840"/>
            <a:ext cx="5852582" cy="438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764101"/>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Приклади:</a:t>
            </a:r>
            <a:endParaRPr lang="uk-UA"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2132856"/>
            <a:ext cx="5766548"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6962503"/>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Зміст</a:t>
            </a:r>
            <a:endParaRPr lang="uk-UA" dirty="0"/>
          </a:p>
        </p:txBody>
      </p:sp>
      <p:sp>
        <p:nvSpPr>
          <p:cNvPr id="3" name="Объект 2"/>
          <p:cNvSpPr>
            <a:spLocks noGrp="1"/>
          </p:cNvSpPr>
          <p:nvPr>
            <p:ph idx="1"/>
          </p:nvPr>
        </p:nvSpPr>
        <p:spPr/>
        <p:txBody>
          <a:bodyPr>
            <a:normAutofit lnSpcReduction="10000"/>
          </a:bodyPr>
          <a:lstStyle/>
          <a:p>
            <a:r>
              <a:rPr lang="uk-UA" dirty="0" smtClean="0">
                <a:hlinkClick r:id="rId2" action="ppaction://hlinksldjump"/>
              </a:rPr>
              <a:t>Що таке оптична ілюзія</a:t>
            </a:r>
            <a:endParaRPr lang="uk-UA" dirty="0" smtClean="0"/>
          </a:p>
          <a:p>
            <a:r>
              <a:rPr lang="uk-UA" dirty="0" smtClean="0">
                <a:hlinkClick r:id="rId3" action="ppaction://hlinksldjump"/>
              </a:rPr>
              <a:t>Що таке </a:t>
            </a:r>
            <a:r>
              <a:rPr lang="uk-UA" dirty="0" err="1" smtClean="0">
                <a:hlinkClick r:id="rId3" action="ppaction://hlinksldjump"/>
              </a:rPr>
              <a:t>парейдолія</a:t>
            </a:r>
            <a:endParaRPr lang="uk-UA" dirty="0" smtClean="0"/>
          </a:p>
          <a:p>
            <a:r>
              <a:rPr lang="ru-RU" dirty="0" err="1" smtClean="0">
                <a:hlinkClick r:id="rId4" action="ppaction://hlinksldjump"/>
              </a:rPr>
              <a:t>Оптичні</a:t>
            </a:r>
            <a:r>
              <a:rPr lang="ru-RU" dirty="0" smtClean="0">
                <a:hlinkClick r:id="rId4" action="ppaction://hlinksldjump"/>
              </a:rPr>
              <a:t> </a:t>
            </a:r>
            <a:r>
              <a:rPr lang="ru-RU" dirty="0" err="1" smtClean="0">
                <a:hlinkClick r:id="rId4" action="ppaction://hlinksldjump"/>
              </a:rPr>
              <a:t>ілюзії</a:t>
            </a:r>
            <a:r>
              <a:rPr lang="ru-RU" dirty="0" smtClean="0">
                <a:hlinkClick r:id="rId4" action="ppaction://hlinksldjump"/>
              </a:rPr>
              <a:t> </a:t>
            </a:r>
            <a:r>
              <a:rPr lang="ru-RU" dirty="0" err="1" smtClean="0">
                <a:hlinkClick r:id="rId4" action="ppaction://hlinksldjump"/>
              </a:rPr>
              <a:t>поділяють</a:t>
            </a:r>
            <a:r>
              <a:rPr lang="ru-RU" dirty="0" smtClean="0">
                <a:hlinkClick r:id="rId4" action="ppaction://hlinksldjump"/>
              </a:rPr>
              <a:t>  на </a:t>
            </a:r>
            <a:r>
              <a:rPr lang="ru-RU" dirty="0" err="1" smtClean="0">
                <a:hlinkClick r:id="rId4" action="ppaction://hlinksldjump"/>
              </a:rPr>
              <a:t>кілька</a:t>
            </a:r>
            <a:r>
              <a:rPr lang="ru-RU" dirty="0" smtClean="0">
                <a:hlinkClick r:id="rId4" action="ppaction://hlinksldjump"/>
              </a:rPr>
              <a:t> </a:t>
            </a:r>
            <a:r>
              <a:rPr lang="ru-RU" dirty="0" err="1" smtClean="0">
                <a:hlinkClick r:id="rId4" action="ppaction://hlinksldjump"/>
              </a:rPr>
              <a:t>видів</a:t>
            </a:r>
            <a:r>
              <a:rPr lang="ru-RU" dirty="0" smtClean="0">
                <a:hlinkClick r:id="rId4" action="ppaction://hlinksldjump"/>
              </a:rPr>
              <a:t>:</a:t>
            </a:r>
            <a:endParaRPr lang="ru-RU" dirty="0" smtClean="0"/>
          </a:p>
          <a:p>
            <a:r>
              <a:rPr lang="ru-RU" dirty="0" err="1" smtClean="0">
                <a:hlinkClick r:id="rId5" action="ppaction://hlinksldjump"/>
              </a:rPr>
              <a:t>Ілюзія</a:t>
            </a:r>
            <a:r>
              <a:rPr lang="ru-RU" dirty="0" smtClean="0">
                <a:hlinkClick r:id="rId5" action="ppaction://hlinksldjump"/>
              </a:rPr>
              <a:t> </a:t>
            </a:r>
            <a:r>
              <a:rPr lang="ru-RU" dirty="0" err="1" smtClean="0">
                <a:hlinkClick r:id="rId5" action="ppaction://hlinksldjump"/>
              </a:rPr>
              <a:t>розміру</a:t>
            </a:r>
            <a:endParaRPr lang="ru-RU" dirty="0" smtClean="0"/>
          </a:p>
          <a:p>
            <a:r>
              <a:rPr lang="uk-UA" dirty="0" smtClean="0">
                <a:hlinkClick r:id="rId6" action="ppaction://hlinksldjump"/>
              </a:rPr>
              <a:t>Ілюзія глибини</a:t>
            </a:r>
            <a:endParaRPr lang="uk-UA" dirty="0" smtClean="0"/>
          </a:p>
          <a:p>
            <a:r>
              <a:rPr lang="uk-UA" dirty="0" smtClean="0">
                <a:hlinkClick r:id="rId7" action="ppaction://hlinksldjump"/>
              </a:rPr>
              <a:t>Ілюзія кольору</a:t>
            </a:r>
            <a:endParaRPr lang="uk-UA" dirty="0" smtClean="0"/>
          </a:p>
          <a:p>
            <a:r>
              <a:rPr lang="uk-UA" dirty="0" smtClean="0">
                <a:hlinkClick r:id="rId8" action="ppaction://hlinksldjump"/>
              </a:rPr>
              <a:t>Картинки-перевертні</a:t>
            </a:r>
            <a:endParaRPr lang="uk-UA" dirty="0" smtClean="0"/>
          </a:p>
          <a:p>
            <a:r>
              <a:rPr lang="uk-UA" dirty="0" smtClean="0">
                <a:hlinkClick r:id="rId9" action="ppaction://hlinksldjump"/>
              </a:rPr>
              <a:t>Стерео-ілюзії</a:t>
            </a:r>
            <a:endParaRPr lang="uk-UA" dirty="0" smtClean="0"/>
          </a:p>
          <a:p>
            <a:r>
              <a:rPr lang="uk-UA" dirty="0" smtClean="0">
                <a:hlinkClick r:id="rId10" action="ppaction://hlinksldjump"/>
              </a:rPr>
              <a:t>Рухомі ілюзії</a:t>
            </a:r>
            <a:endParaRPr lang="uk-UA" dirty="0" smtClean="0"/>
          </a:p>
          <a:p>
            <a:r>
              <a:rPr lang="uk-UA" dirty="0" smtClean="0">
                <a:hlinkClick r:id="rId11" action="ppaction://hlinksldjump"/>
              </a:rPr>
              <a:t>Кімната </a:t>
            </a:r>
            <a:r>
              <a:rPr lang="uk-UA" dirty="0" err="1" smtClean="0">
                <a:hlinkClick r:id="rId11" action="ppaction://hlinksldjump"/>
              </a:rPr>
              <a:t>Еймса</a:t>
            </a:r>
            <a:endParaRPr lang="uk-UA" dirty="0"/>
          </a:p>
        </p:txBody>
      </p:sp>
    </p:spTree>
    <p:extLst>
      <p:ext uri="{BB962C8B-B14F-4D97-AF65-F5344CB8AC3E}">
        <p14:creationId xmlns:p14="http://schemas.microsoft.com/office/powerpoint/2010/main" val="54986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Рухомі ілюзії</a:t>
            </a:r>
            <a:endParaRPr lang="uk-UA" dirty="0"/>
          </a:p>
        </p:txBody>
      </p:sp>
      <p:sp>
        <p:nvSpPr>
          <p:cNvPr id="5" name="Объект 4"/>
          <p:cNvSpPr>
            <a:spLocks noGrp="1"/>
          </p:cNvSpPr>
          <p:nvPr>
            <p:ph idx="1"/>
          </p:nvPr>
        </p:nvSpPr>
        <p:spPr/>
        <p:txBody>
          <a:bodyPr/>
          <a:lstStyle/>
          <a:p>
            <a:pPr>
              <a:buSzPct val="70000"/>
              <a:buFont typeface="Wingdings" pitchFamily="2" charset="2"/>
              <a:buChar char="§"/>
            </a:pPr>
            <a:r>
              <a:rPr lang="uk-UA" dirty="0"/>
              <a:t>Ефект посилюється при нахилах, обертаннях, наближенні / віддаленні </a:t>
            </a:r>
            <a:r>
              <a:rPr lang="uk-UA" dirty="0" smtClean="0"/>
              <a:t>голови</a:t>
            </a:r>
            <a:endParaRPr lang="uk-UA" dirty="0"/>
          </a:p>
          <a:p>
            <a:pPr>
              <a:buSzPct val="70000"/>
              <a:buFont typeface="Wingdings" pitchFamily="2" charset="2"/>
              <a:buChar char="§"/>
            </a:pPr>
            <a:r>
              <a:rPr lang="uk-UA" dirty="0"/>
              <a:t>Нерухоме зображення здається рухомим.</a:t>
            </a:r>
          </a:p>
          <a:p>
            <a:pPr>
              <a:buSzPct val="70000"/>
              <a:buFont typeface="Wingdings" pitchFamily="2" charset="2"/>
              <a:buChar char="§"/>
            </a:pPr>
            <a:r>
              <a:rPr lang="uk-UA" dirty="0"/>
              <a:t>При розгляданні однакових рухомих м'ячів, можна побачити, що вони різного розміру.</a:t>
            </a:r>
          </a:p>
          <a:p>
            <a:pPr>
              <a:buSzPct val="70000"/>
              <a:buFont typeface="Wingdings" pitchFamily="2" charset="2"/>
              <a:buChar char="§"/>
            </a:pPr>
            <a:r>
              <a:rPr lang="uk-UA" dirty="0"/>
              <a:t>Одне і те саме анімаційне зображення може відтворювати обертовий об'єкт за годинниковою, проти годинникової або поперемінно (здійснювати коливальні рухи).</a:t>
            </a:r>
          </a:p>
        </p:txBody>
      </p:sp>
    </p:spTree>
    <p:extLst>
      <p:ext uri="{BB962C8B-B14F-4D97-AF65-F5344CB8AC3E}">
        <p14:creationId xmlns:p14="http://schemas.microsoft.com/office/powerpoint/2010/main" val="31994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Приклади</a:t>
            </a:r>
            <a:endParaRPr lang="uk-UA"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1916832"/>
            <a:ext cx="5542492" cy="4156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9035098"/>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Приклади</a:t>
            </a:r>
            <a:endParaRPr lang="uk-UA"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720" y="2348880"/>
            <a:ext cx="5405085" cy="3939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7180066"/>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r>
              <a:rPr lang="uk-UA" dirty="0"/>
              <a:t>Кімната </a:t>
            </a:r>
            <a:r>
              <a:rPr lang="uk-UA" dirty="0" err="1" smtClean="0"/>
              <a:t>Еймса</a:t>
            </a:r>
            <a:endParaRPr lang="uk-UA" dirty="0"/>
          </a:p>
        </p:txBody>
      </p:sp>
      <p:sp>
        <p:nvSpPr>
          <p:cNvPr id="3" name="Объект 2"/>
          <p:cNvSpPr>
            <a:spLocks noGrp="1"/>
          </p:cNvSpPr>
          <p:nvPr>
            <p:ph idx="1"/>
          </p:nvPr>
        </p:nvSpPr>
        <p:spPr>
          <a:xfrm>
            <a:off x="457200" y="1935480"/>
            <a:ext cx="8229600" cy="4661872"/>
          </a:xfrm>
        </p:spPr>
        <p:txBody>
          <a:bodyPr>
            <a:normAutofit fontScale="92500" lnSpcReduction="20000"/>
          </a:bodyPr>
          <a:lstStyle/>
          <a:p>
            <a:pPr marL="0" indent="0">
              <a:buNone/>
            </a:pPr>
            <a:r>
              <a:rPr lang="uk-UA" dirty="0"/>
              <a:t>Кімната, придумана </a:t>
            </a:r>
            <a:r>
              <a:rPr lang="uk-UA" dirty="0" err="1"/>
              <a:t>Адельбертом</a:t>
            </a:r>
            <a:r>
              <a:rPr lang="uk-UA" dirty="0"/>
              <a:t> </a:t>
            </a:r>
            <a:r>
              <a:rPr lang="uk-UA" dirty="0" err="1"/>
              <a:t>Еймсом</a:t>
            </a:r>
            <a:r>
              <a:rPr lang="uk-UA" dirty="0"/>
              <a:t> Молодшим в 1946 році, є прикладом тривимірної оптичної ілюзії. Кімната спроектована таким чином, що при погляді спереду здається звичайною, з перпендикулярними стінами та стелею. Насправді, форма кімнати є трапецією, де далека стіна розташована під дуже гострим кутом до однієї стіни і, відповідно, під тупим кутом до іншої. Правий кут, таким чином, значно ближче до спостерігача, ніж лівий.</a:t>
            </a:r>
          </a:p>
          <a:p>
            <a:pPr marL="0" indent="0">
              <a:spcBef>
                <a:spcPts val="100"/>
              </a:spcBef>
              <a:buNone/>
            </a:pPr>
            <a:r>
              <a:rPr lang="uk-UA" dirty="0" smtClean="0"/>
              <a:t>    За </a:t>
            </a:r>
            <a:r>
              <a:rPr lang="uk-UA" dirty="0"/>
              <a:t>рахунок ілюзії, що підсилюється, відповідно спотвореними шаховими клітинами на підлозі і стінах, людина, що стоїть у ближньому куті, виглядає велетнем порівняно з тією, що стоїть в далекому. Коли людина переходить з кута в кут, спостерігачеві здається, що вона різко зростає чи, навпаки, </a:t>
            </a:r>
            <a:r>
              <a:rPr lang="uk-UA" dirty="0" smtClean="0"/>
              <a:t>зменшується.</a:t>
            </a:r>
            <a:endParaRPr lang="uk-UA" dirty="0"/>
          </a:p>
          <a:p>
            <a:endParaRPr lang="uk-UA" dirty="0"/>
          </a:p>
        </p:txBody>
      </p:sp>
    </p:spTree>
    <p:extLst>
      <p:ext uri="{BB962C8B-B14F-4D97-AF65-F5344CB8AC3E}">
        <p14:creationId xmlns:p14="http://schemas.microsoft.com/office/powerpoint/2010/main" val="475442625"/>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Приклади кімнат </a:t>
            </a:r>
            <a:r>
              <a:rPr lang="uk-UA" dirty="0" err="1"/>
              <a:t>Еймса</a:t>
            </a:r>
            <a:endParaRPr lang="uk-UA"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599" y="2277693"/>
            <a:ext cx="2880320" cy="17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4473116"/>
            <a:ext cx="2880319" cy="1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6340" y="3356992"/>
            <a:ext cx="2880320" cy="1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01748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r>
              <a:rPr lang="uk-UA" dirty="0" smtClean="0"/>
              <a:t>Кінець</a:t>
            </a:r>
            <a:endParaRPr lang="uk-UA" dirty="0"/>
          </a:p>
        </p:txBody>
      </p:sp>
      <p:sp>
        <p:nvSpPr>
          <p:cNvPr id="5" name="Подзаголовок 4"/>
          <p:cNvSpPr>
            <a:spLocks noGrp="1"/>
          </p:cNvSpPr>
          <p:nvPr>
            <p:ph type="subTitle" idx="1"/>
          </p:nvPr>
        </p:nvSpPr>
        <p:spPr/>
        <p:txBody>
          <a:bodyPr/>
          <a:lstStyle/>
          <a:p>
            <a:endParaRPr lang="uk-UA"/>
          </a:p>
        </p:txBody>
      </p:sp>
    </p:spTree>
    <p:extLst>
      <p:ext uri="{BB962C8B-B14F-4D97-AF65-F5344CB8AC3E}">
        <p14:creationId xmlns:p14="http://schemas.microsoft.com/office/powerpoint/2010/main" val="38448277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idx="1"/>
          </p:nvPr>
        </p:nvSpPr>
        <p:spPr>
          <a:xfrm>
            <a:off x="457200" y="2142180"/>
            <a:ext cx="8229600" cy="2573640"/>
          </a:xfrm>
        </p:spPr>
        <p:txBody>
          <a:bodyPr>
            <a:normAutofit/>
          </a:bodyPr>
          <a:lstStyle/>
          <a:p>
            <a:pPr marL="0" indent="0">
              <a:buNone/>
            </a:pPr>
            <a:r>
              <a:rPr lang="ru-RU" sz="4000" dirty="0">
                <a:solidFill>
                  <a:srgbClr val="FF0000"/>
                </a:solidFill>
              </a:rPr>
              <a:t>Будьте </a:t>
            </a:r>
            <a:r>
              <a:rPr lang="ru-RU" sz="4000" dirty="0" err="1">
                <a:solidFill>
                  <a:srgbClr val="FF0000"/>
                </a:solidFill>
              </a:rPr>
              <a:t>обережні</a:t>
            </a:r>
            <a:r>
              <a:rPr lang="ru-RU" sz="4000" dirty="0">
                <a:solidFill>
                  <a:srgbClr val="FF0000"/>
                </a:solidFill>
              </a:rPr>
              <a:t>: </a:t>
            </a:r>
            <a:r>
              <a:rPr lang="ru-RU" sz="4000" dirty="0" err="1">
                <a:solidFill>
                  <a:srgbClr val="FF0000"/>
                </a:solidFill>
              </a:rPr>
              <a:t>деякі</a:t>
            </a:r>
            <a:r>
              <a:rPr lang="ru-RU" sz="4000" dirty="0">
                <a:solidFill>
                  <a:srgbClr val="FF0000"/>
                </a:solidFill>
              </a:rPr>
              <a:t> з </a:t>
            </a:r>
            <a:r>
              <a:rPr lang="ru-RU" sz="4000" dirty="0" err="1" smtClean="0">
                <a:solidFill>
                  <a:srgbClr val="FF0000"/>
                </a:solidFill>
              </a:rPr>
              <a:t>оптичних</a:t>
            </a:r>
            <a:r>
              <a:rPr lang="ru-RU" sz="4000" dirty="0" smtClean="0">
                <a:solidFill>
                  <a:srgbClr val="FF0000"/>
                </a:solidFill>
              </a:rPr>
              <a:t> </a:t>
            </a:r>
            <a:r>
              <a:rPr lang="ru-RU" sz="4000" dirty="0" err="1" smtClean="0">
                <a:solidFill>
                  <a:srgbClr val="FF0000"/>
                </a:solidFill>
              </a:rPr>
              <a:t>ілюзій</a:t>
            </a:r>
            <a:r>
              <a:rPr lang="ru-RU" sz="4000" dirty="0" smtClean="0">
                <a:solidFill>
                  <a:srgbClr val="FF0000"/>
                </a:solidFill>
              </a:rPr>
              <a:t> </a:t>
            </a:r>
            <a:r>
              <a:rPr lang="ru-RU" sz="4000" dirty="0" err="1">
                <a:solidFill>
                  <a:srgbClr val="FF0000"/>
                </a:solidFill>
              </a:rPr>
              <a:t>можуть</a:t>
            </a:r>
            <a:r>
              <a:rPr lang="ru-RU" sz="4000" dirty="0">
                <a:solidFill>
                  <a:srgbClr val="FF0000"/>
                </a:solidFill>
              </a:rPr>
              <a:t> </a:t>
            </a:r>
            <a:r>
              <a:rPr lang="ru-RU" sz="4000" dirty="0" err="1">
                <a:solidFill>
                  <a:srgbClr val="FF0000"/>
                </a:solidFill>
              </a:rPr>
              <a:t>викликати</a:t>
            </a:r>
            <a:r>
              <a:rPr lang="ru-RU" sz="4000" dirty="0">
                <a:solidFill>
                  <a:srgbClr val="FF0000"/>
                </a:solidFill>
              </a:rPr>
              <a:t> </a:t>
            </a:r>
            <a:r>
              <a:rPr lang="ru-RU" sz="4000" dirty="0" err="1">
                <a:solidFill>
                  <a:srgbClr val="FF0000"/>
                </a:solidFill>
              </a:rPr>
              <a:t>сльозоточивість</a:t>
            </a:r>
            <a:r>
              <a:rPr lang="ru-RU" sz="4000" dirty="0">
                <a:solidFill>
                  <a:srgbClr val="FF0000"/>
                </a:solidFill>
              </a:rPr>
              <a:t>, </a:t>
            </a:r>
            <a:r>
              <a:rPr lang="ru-RU" sz="4000" dirty="0" err="1">
                <a:solidFill>
                  <a:srgbClr val="FF0000"/>
                </a:solidFill>
              </a:rPr>
              <a:t>нудоту</a:t>
            </a:r>
            <a:r>
              <a:rPr lang="ru-RU" sz="4000" dirty="0">
                <a:solidFill>
                  <a:srgbClr val="FF0000"/>
                </a:solidFill>
              </a:rPr>
              <a:t> і </a:t>
            </a:r>
            <a:r>
              <a:rPr lang="ru-RU" sz="4000" dirty="0" err="1">
                <a:solidFill>
                  <a:srgbClr val="FF0000"/>
                </a:solidFill>
              </a:rPr>
              <a:t>дезорієнтацію</a:t>
            </a:r>
            <a:r>
              <a:rPr lang="ru-RU" sz="4000" dirty="0">
                <a:solidFill>
                  <a:srgbClr val="FF0000"/>
                </a:solidFill>
              </a:rPr>
              <a:t> в </a:t>
            </a:r>
            <a:r>
              <a:rPr lang="ru-RU" sz="4000" dirty="0" err="1">
                <a:solidFill>
                  <a:srgbClr val="FF0000"/>
                </a:solidFill>
              </a:rPr>
              <a:t>просторі</a:t>
            </a:r>
            <a:r>
              <a:rPr lang="ru-RU" sz="4000" dirty="0">
                <a:solidFill>
                  <a:srgbClr val="FF0000"/>
                </a:solidFill>
              </a:rPr>
              <a:t>.</a:t>
            </a:r>
            <a:endParaRPr lang="uk-UA" sz="4000" dirty="0">
              <a:solidFill>
                <a:srgbClr val="FF0000"/>
              </a:solidFill>
            </a:endParaRPr>
          </a:p>
        </p:txBody>
      </p:sp>
    </p:spTree>
    <p:extLst>
      <p:ext uri="{BB962C8B-B14F-4D97-AF65-F5344CB8AC3E}">
        <p14:creationId xmlns:p14="http://schemas.microsoft.com/office/powerpoint/2010/main" val="3669002396"/>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normAutofit/>
          </a:bodyPr>
          <a:lstStyle/>
          <a:p>
            <a:r>
              <a:rPr lang="uk-UA" dirty="0" smtClean="0"/>
              <a:t>Що таке оптична </a:t>
            </a:r>
            <a:r>
              <a:rPr lang="uk-UA" dirty="0" smtClean="0"/>
              <a:t>ілюзія?</a:t>
            </a:r>
            <a:endParaRPr lang="uk-UA" dirty="0"/>
          </a:p>
        </p:txBody>
      </p:sp>
      <p:sp>
        <p:nvSpPr>
          <p:cNvPr id="3" name="Объект 2"/>
          <p:cNvSpPr>
            <a:spLocks noGrp="1"/>
          </p:cNvSpPr>
          <p:nvPr>
            <p:ph idx="1"/>
          </p:nvPr>
        </p:nvSpPr>
        <p:spPr>
          <a:xfrm>
            <a:off x="457200" y="1935480"/>
            <a:ext cx="8229600" cy="2429624"/>
          </a:xfrm>
        </p:spPr>
        <p:txBody>
          <a:bodyPr>
            <a:normAutofit/>
          </a:bodyPr>
          <a:lstStyle/>
          <a:p>
            <a:pPr marL="0" indent="0">
              <a:buNone/>
            </a:pPr>
            <a:r>
              <a:rPr lang="uk-UA" b="1" dirty="0"/>
              <a:t>Оптична </a:t>
            </a:r>
            <a:r>
              <a:rPr lang="uk-UA" b="1" dirty="0" smtClean="0"/>
              <a:t>ілюзія</a:t>
            </a:r>
            <a:r>
              <a:rPr lang="uk-UA" dirty="0"/>
              <a:t> — </a:t>
            </a:r>
            <a:r>
              <a:rPr lang="uk-UA" sz="2400" dirty="0"/>
              <a:t>помилка в </a:t>
            </a:r>
            <a:r>
              <a:rPr lang="uk-UA" sz="2400" dirty="0" smtClean="0"/>
              <a:t>зоровому сприйнятті, </a:t>
            </a:r>
            <a:r>
              <a:rPr lang="uk-UA" sz="2400" dirty="0"/>
              <a:t>викликана неточністю або неадекватністю процесів неусвідомлюваної корекції зорового </a:t>
            </a:r>
            <a:r>
              <a:rPr lang="uk-UA" sz="2400" dirty="0" smtClean="0"/>
              <a:t>образу, </a:t>
            </a:r>
            <a:r>
              <a:rPr lang="uk-UA" sz="2400" dirty="0"/>
              <a:t>а також фізичними </a:t>
            </a:r>
            <a:r>
              <a:rPr lang="uk-UA" sz="2400" dirty="0" smtClean="0"/>
              <a:t>причинами. </a:t>
            </a:r>
            <a:r>
              <a:rPr lang="uk-UA" sz="2400" dirty="0"/>
              <a:t>Причини оптичних ілюзій досліджують як з погляду фізіології зору, так і в рамках вивчення психології зорового сприйняття</a:t>
            </a:r>
            <a:r>
              <a:rPr lang="uk-UA" dirty="0"/>
              <a:t>.</a:t>
            </a:r>
          </a:p>
        </p:txBody>
      </p:sp>
      <p:sp>
        <p:nvSpPr>
          <p:cNvPr id="4" name="Прямоугольник 3"/>
          <p:cNvSpPr/>
          <p:nvPr/>
        </p:nvSpPr>
        <p:spPr>
          <a:xfrm>
            <a:off x="611560" y="4365104"/>
            <a:ext cx="7920880" cy="2304256"/>
          </a:xfrm>
          <a:prstGeom prst="rect">
            <a:avLst/>
          </a:prstGeom>
          <a:solidFill>
            <a:schemeClr val="accent1">
              <a:lumMod val="75000"/>
            </a:schemeClr>
          </a:solidFill>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r>
              <a:rPr lang="uk-UA" dirty="0" smtClean="0">
                <a:solidFill>
                  <a:schemeClr val="bg1"/>
                </a:solidFill>
              </a:rPr>
              <a:t>Примітка:</a:t>
            </a:r>
          </a:p>
          <a:p>
            <a:r>
              <a:rPr lang="uk-UA" dirty="0" smtClean="0">
                <a:solidFill>
                  <a:schemeClr val="bg1"/>
                </a:solidFill>
              </a:rPr>
              <a:t>Не ставтеся серйозно до оптичних ілюзій, намагаючись зрозуміти і розгадати їх, просто так працює наш зір. Так людський мозок обробляє видиме світло відбите від картинок. Незвичайні форми і поєднання цих картинок дозволяють домогтися оманливого сприйняття, в результаті якого здається, що предмет рухається, змінює колір або виникає додаткова картинка.</a:t>
            </a:r>
            <a:endParaRPr lang="uk-UA" dirty="0">
              <a:solidFill>
                <a:schemeClr val="bg1"/>
              </a:solidFill>
            </a:endParaRPr>
          </a:p>
        </p:txBody>
      </p:sp>
    </p:spTree>
    <p:extLst>
      <p:ext uri="{BB962C8B-B14F-4D97-AF65-F5344CB8AC3E}">
        <p14:creationId xmlns:p14="http://schemas.microsoft.com/office/powerpoint/2010/main" val="15717707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Що таке </a:t>
            </a:r>
            <a:r>
              <a:rPr lang="uk-UA" dirty="0" err="1" smtClean="0"/>
              <a:t>парейдолія</a:t>
            </a:r>
            <a:r>
              <a:rPr lang="uk-UA" dirty="0" smtClean="0"/>
              <a:t>?</a:t>
            </a:r>
            <a:endParaRPr lang="uk-UA" dirty="0"/>
          </a:p>
        </p:txBody>
      </p:sp>
      <p:sp>
        <p:nvSpPr>
          <p:cNvPr id="3" name="Объект 2"/>
          <p:cNvSpPr>
            <a:spLocks noGrp="1"/>
          </p:cNvSpPr>
          <p:nvPr>
            <p:ph idx="1"/>
          </p:nvPr>
        </p:nvSpPr>
        <p:spPr>
          <a:xfrm>
            <a:off x="457200" y="1935480"/>
            <a:ext cx="8229600" cy="2877945"/>
          </a:xfrm>
        </p:spPr>
        <p:txBody>
          <a:bodyPr>
            <a:normAutofit fontScale="92500" lnSpcReduction="20000"/>
          </a:bodyPr>
          <a:lstStyle/>
          <a:p>
            <a:pPr marL="0" indent="0">
              <a:buNone/>
            </a:pPr>
            <a:r>
              <a:rPr lang="uk-UA" dirty="0" smtClean="0"/>
              <a:t>Парейдолія</a:t>
            </a:r>
            <a:r>
              <a:rPr lang="uk-UA" dirty="0"/>
              <a:t> або обман зору — це ефект зорового сприйняття, коли спостерігач свідомо чи мимоволі дає хибне пояснення тій картині, яку спостерігає. Такий ефект добре відомий кожному, хто спостерігав хмари, що біжать по небу, які часом набувають форми відомих зорових об'єктів. Такий самий ефект може відбуватися при спостереженні картини розподілу тіней тривимірних об'єктів при деяких ракурсах по відношенню до джерела </a:t>
            </a:r>
            <a:r>
              <a:rPr lang="uk-UA" dirty="0" smtClean="0"/>
              <a:t>світла.</a:t>
            </a:r>
            <a:endParaRPr lang="uk-U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3031" y="4730248"/>
            <a:ext cx="4957938" cy="196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4603767"/>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980728"/>
            <a:ext cx="8229600" cy="1143000"/>
          </a:xfrm>
        </p:spPr>
        <p:txBody>
          <a:bodyPr>
            <a:normAutofit fontScale="90000"/>
          </a:bodyPr>
          <a:lstStyle/>
          <a:p>
            <a:r>
              <a:rPr lang="uk-UA" dirty="0" smtClean="0"/>
              <a:t>Оптичні ілюзії поділяють  на кілька видів:</a:t>
            </a:r>
            <a:endParaRPr lang="uk-UA"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747471389"/>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98202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899592" y="5157192"/>
            <a:ext cx="4104456" cy="1611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t>Ілюзія </a:t>
            </a:r>
            <a:r>
              <a:rPr lang="uk-UA" b="1" dirty="0" err="1" smtClean="0"/>
              <a:t>Еббінгауза</a:t>
            </a:r>
            <a:r>
              <a:rPr lang="uk-UA" b="1" dirty="0" smtClean="0"/>
              <a:t>:</a:t>
            </a:r>
          </a:p>
          <a:p>
            <a:pPr algn="ctr"/>
            <a:r>
              <a:rPr lang="uk-UA" b="1" dirty="0" smtClean="0"/>
              <a:t>Здається, що оранжеве коло справа більше ніж оранжеве коло зліва, але вони однакові</a:t>
            </a:r>
            <a:endParaRPr lang="uk-UA" dirty="0"/>
          </a:p>
        </p:txBody>
      </p:sp>
      <p:sp>
        <p:nvSpPr>
          <p:cNvPr id="4" name="Прямоугольник 3"/>
          <p:cNvSpPr/>
          <p:nvPr/>
        </p:nvSpPr>
        <p:spPr>
          <a:xfrm>
            <a:off x="4773196" y="4685566"/>
            <a:ext cx="4176464" cy="20831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467544" y="620688"/>
            <a:ext cx="8229600" cy="1143000"/>
          </a:xfrm>
        </p:spPr>
        <p:txBody>
          <a:bodyPr/>
          <a:lstStyle/>
          <a:p>
            <a:r>
              <a:rPr lang="uk-UA" dirty="0" smtClean="0"/>
              <a:t>Ілюзія розміру</a:t>
            </a:r>
            <a:endParaRPr lang="uk-UA" dirty="0"/>
          </a:p>
        </p:txBody>
      </p:sp>
      <p:sp>
        <p:nvSpPr>
          <p:cNvPr id="3" name="Объект 2"/>
          <p:cNvSpPr>
            <a:spLocks noGrp="1"/>
          </p:cNvSpPr>
          <p:nvPr>
            <p:ph idx="1"/>
          </p:nvPr>
        </p:nvSpPr>
        <p:spPr>
          <a:xfrm>
            <a:off x="457200" y="1935480"/>
            <a:ext cx="8229600" cy="3236594"/>
          </a:xfrm>
        </p:spPr>
        <p:txBody>
          <a:bodyPr>
            <a:normAutofit fontScale="92500"/>
          </a:bodyPr>
          <a:lstStyle/>
          <a:p>
            <a:pPr marL="0" indent="0">
              <a:buNone/>
            </a:pPr>
            <a:r>
              <a:rPr lang="ru-RU" dirty="0" err="1"/>
              <a:t>Ілюзії</a:t>
            </a:r>
            <a:r>
              <a:rPr lang="ru-RU" dirty="0"/>
              <a:t> часто </a:t>
            </a:r>
            <a:r>
              <a:rPr lang="ru-RU" dirty="0" err="1"/>
              <a:t>призводять</a:t>
            </a:r>
            <a:r>
              <a:rPr lang="ru-RU" dirty="0"/>
              <a:t> до абсолютно </a:t>
            </a:r>
            <a:r>
              <a:rPr lang="ru-RU" dirty="0" err="1"/>
              <a:t>неправильних</a:t>
            </a:r>
            <a:r>
              <a:rPr lang="ru-RU" dirty="0"/>
              <a:t> </a:t>
            </a:r>
            <a:r>
              <a:rPr lang="ru-RU" dirty="0" err="1"/>
              <a:t>кількісних</a:t>
            </a:r>
            <a:r>
              <a:rPr lang="ru-RU" dirty="0"/>
              <a:t> </a:t>
            </a:r>
            <a:r>
              <a:rPr lang="ru-RU" dirty="0" err="1"/>
              <a:t>оцінок</a:t>
            </a:r>
            <a:r>
              <a:rPr lang="ru-RU" dirty="0"/>
              <a:t> </a:t>
            </a:r>
            <a:r>
              <a:rPr lang="ru-RU" dirty="0" err="1"/>
              <a:t>реальних</a:t>
            </a:r>
            <a:r>
              <a:rPr lang="ru-RU" dirty="0"/>
              <a:t> </a:t>
            </a:r>
            <a:r>
              <a:rPr lang="ru-RU" dirty="0" err="1"/>
              <a:t>геометричних</a:t>
            </a:r>
            <a:r>
              <a:rPr lang="ru-RU" dirty="0"/>
              <a:t> величин. За </a:t>
            </a:r>
            <a:r>
              <a:rPr lang="ru-RU" dirty="0" err="1"/>
              <a:t>деяких</a:t>
            </a:r>
            <a:r>
              <a:rPr lang="ru-RU" dirty="0"/>
              <a:t> </a:t>
            </a:r>
            <a:r>
              <a:rPr lang="ru-RU" dirty="0" err="1"/>
              <a:t>обставин</a:t>
            </a:r>
            <a:r>
              <a:rPr lang="ru-RU" dirty="0"/>
              <a:t> </a:t>
            </a:r>
            <a:r>
              <a:rPr lang="ru-RU" dirty="0" err="1"/>
              <a:t>можна</a:t>
            </a:r>
            <a:r>
              <a:rPr lang="ru-RU" dirty="0"/>
              <a:t> </a:t>
            </a:r>
            <a:r>
              <a:rPr lang="ru-RU" dirty="0" err="1"/>
              <a:t>помилитися</a:t>
            </a:r>
            <a:r>
              <a:rPr lang="ru-RU" dirty="0"/>
              <a:t> на 25 % і </a:t>
            </a:r>
            <a:r>
              <a:rPr lang="ru-RU" dirty="0" err="1"/>
              <a:t>більше</a:t>
            </a:r>
            <a:r>
              <a:rPr lang="ru-RU" dirty="0"/>
              <a:t> </a:t>
            </a:r>
            <a:r>
              <a:rPr lang="ru-RU" dirty="0" err="1"/>
              <a:t>щодо</a:t>
            </a:r>
            <a:r>
              <a:rPr lang="ru-RU" dirty="0"/>
              <a:t> </a:t>
            </a:r>
            <a:r>
              <a:rPr lang="ru-RU" dirty="0" err="1"/>
              <a:t>розмірів</a:t>
            </a:r>
            <a:r>
              <a:rPr lang="ru-RU" dirty="0"/>
              <a:t> предмета, </a:t>
            </a:r>
            <a:r>
              <a:rPr lang="ru-RU" dirty="0" err="1"/>
              <a:t>якщо</a:t>
            </a:r>
            <a:r>
              <a:rPr lang="ru-RU" dirty="0"/>
              <a:t> </a:t>
            </a:r>
            <a:r>
              <a:rPr lang="ru-RU" dirty="0" err="1"/>
              <a:t>окомірні</a:t>
            </a:r>
            <a:r>
              <a:rPr lang="ru-RU" dirty="0"/>
              <a:t> </a:t>
            </a:r>
            <a:r>
              <a:rPr lang="ru-RU" dirty="0" err="1"/>
              <a:t>оцінки</a:t>
            </a:r>
            <a:r>
              <a:rPr lang="ru-RU" dirty="0"/>
              <a:t> не </a:t>
            </a:r>
            <a:r>
              <a:rPr lang="ru-RU" dirty="0" err="1"/>
              <a:t>перевірити</a:t>
            </a:r>
            <a:r>
              <a:rPr lang="ru-RU" dirty="0"/>
              <a:t> </a:t>
            </a:r>
            <a:r>
              <a:rPr lang="ru-RU" dirty="0" err="1" smtClean="0"/>
              <a:t>лінійкою</a:t>
            </a:r>
            <a:r>
              <a:rPr lang="ru-RU" dirty="0" smtClean="0"/>
              <a:t>. </a:t>
            </a:r>
            <a:r>
              <a:rPr lang="ru-RU" dirty="0" err="1" smtClean="0"/>
              <a:t>Окомірні</a:t>
            </a:r>
            <a:r>
              <a:rPr lang="ru-RU" dirty="0" smtClean="0"/>
              <a:t> </a:t>
            </a:r>
            <a:r>
              <a:rPr lang="ru-RU" dirty="0" err="1"/>
              <a:t>оцінки</a:t>
            </a:r>
            <a:r>
              <a:rPr lang="ru-RU" dirty="0"/>
              <a:t> </a:t>
            </a:r>
            <a:r>
              <a:rPr lang="ru-RU" dirty="0" err="1"/>
              <a:t>геометричних</a:t>
            </a:r>
            <a:r>
              <a:rPr lang="ru-RU" dirty="0"/>
              <a:t> </a:t>
            </a:r>
            <a:r>
              <a:rPr lang="ru-RU" dirty="0" err="1"/>
              <a:t>реальних</a:t>
            </a:r>
            <a:r>
              <a:rPr lang="ru-RU" dirty="0"/>
              <a:t> величин </a:t>
            </a:r>
            <a:r>
              <a:rPr lang="ru-RU" dirty="0" err="1"/>
              <a:t>дуже</a:t>
            </a:r>
            <a:r>
              <a:rPr lang="ru-RU" dirty="0"/>
              <a:t> сильно </a:t>
            </a:r>
            <a:r>
              <a:rPr lang="ru-RU" dirty="0" err="1"/>
              <a:t>залежать</a:t>
            </a:r>
            <a:r>
              <a:rPr lang="ru-RU" dirty="0"/>
              <a:t> </a:t>
            </a:r>
            <a:r>
              <a:rPr lang="ru-RU" dirty="0" err="1"/>
              <a:t>від</a:t>
            </a:r>
            <a:r>
              <a:rPr lang="ru-RU" dirty="0"/>
              <a:t> характеру фону </a:t>
            </a:r>
            <a:r>
              <a:rPr lang="ru-RU" dirty="0" err="1"/>
              <a:t>зображення</a:t>
            </a:r>
            <a:r>
              <a:rPr lang="ru-RU" dirty="0"/>
              <a:t>. </a:t>
            </a:r>
            <a:r>
              <a:rPr lang="ru-RU" dirty="0" err="1"/>
              <a:t>Це</a:t>
            </a:r>
            <a:r>
              <a:rPr lang="ru-RU" dirty="0"/>
              <a:t> </a:t>
            </a:r>
            <a:r>
              <a:rPr lang="ru-RU" dirty="0" err="1"/>
              <a:t>стосується</a:t>
            </a:r>
            <a:r>
              <a:rPr lang="ru-RU" dirty="0"/>
              <a:t> </a:t>
            </a:r>
            <a:r>
              <a:rPr lang="ru-RU" dirty="0" err="1" smtClean="0"/>
              <a:t>довжин</a:t>
            </a:r>
            <a:r>
              <a:rPr lang="ru-RU" dirty="0" smtClean="0"/>
              <a:t>, </a:t>
            </a:r>
            <a:r>
              <a:rPr lang="ru-RU" dirty="0" err="1"/>
              <a:t>площ</a:t>
            </a:r>
            <a:r>
              <a:rPr lang="ru-RU" dirty="0"/>
              <a:t>, </a:t>
            </a:r>
            <a:r>
              <a:rPr lang="ru-RU" dirty="0" err="1"/>
              <a:t>радіусів</a:t>
            </a:r>
            <a:r>
              <a:rPr lang="ru-RU" dirty="0"/>
              <a:t> </a:t>
            </a:r>
            <a:r>
              <a:rPr lang="ru-RU" dirty="0" err="1"/>
              <a:t>кривини</a:t>
            </a:r>
            <a:r>
              <a:rPr lang="ru-RU" dirty="0"/>
              <a:t>, </a:t>
            </a:r>
            <a:r>
              <a:rPr lang="ru-RU" dirty="0" err="1"/>
              <a:t>кутів</a:t>
            </a:r>
            <a:r>
              <a:rPr lang="ru-RU" dirty="0"/>
              <a:t>, форм </a:t>
            </a:r>
            <a:r>
              <a:rPr lang="ru-RU" dirty="0" err="1"/>
              <a:t>тощо</a:t>
            </a:r>
            <a:r>
              <a:rPr lang="ru-RU" dirty="0"/>
              <a:t>.</a:t>
            </a:r>
          </a:p>
          <a:p>
            <a:endParaRPr lang="uk-UA"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6484" y="4804743"/>
            <a:ext cx="3429887" cy="184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flipH="1">
            <a:off x="4644008" y="5157192"/>
            <a:ext cx="360040" cy="16115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436666718"/>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рямоугольник 19"/>
          <p:cNvSpPr/>
          <p:nvPr/>
        </p:nvSpPr>
        <p:spPr>
          <a:xfrm>
            <a:off x="2555776" y="4509120"/>
            <a:ext cx="6572878" cy="2348880"/>
          </a:xfrm>
          <a:prstGeom prst="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9" name="Прямоугольник 18"/>
          <p:cNvSpPr/>
          <p:nvPr/>
        </p:nvSpPr>
        <p:spPr>
          <a:xfrm>
            <a:off x="0" y="1844824"/>
            <a:ext cx="2555776" cy="331236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8" name="Прямоугольник 17"/>
          <p:cNvSpPr/>
          <p:nvPr/>
        </p:nvSpPr>
        <p:spPr>
          <a:xfrm>
            <a:off x="2555776" y="1844824"/>
            <a:ext cx="6588224" cy="2664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p:txBody>
          <a:bodyPr/>
          <a:lstStyle/>
          <a:p>
            <a:r>
              <a:rPr lang="uk-UA" dirty="0" smtClean="0"/>
              <a:t>Приклади:</a:t>
            </a:r>
            <a:endParaRPr lang="uk-UA"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8700" y="2072258"/>
            <a:ext cx="223837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4797152"/>
            <a:ext cx="294322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2014" y="1957796"/>
            <a:ext cx="3220840"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2854" y="1730560"/>
            <a:ext cx="3225800" cy="260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Прямая соединительная линия 10"/>
          <p:cNvCxnSpPr/>
          <p:nvPr/>
        </p:nvCxnSpPr>
        <p:spPr>
          <a:xfrm>
            <a:off x="5902854" y="1957796"/>
            <a:ext cx="0" cy="237626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574769"/>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Ілюзія глибини</a:t>
            </a:r>
            <a:endParaRPr lang="uk-UA" dirty="0"/>
          </a:p>
        </p:txBody>
      </p:sp>
      <p:sp>
        <p:nvSpPr>
          <p:cNvPr id="3" name="Объект 2"/>
          <p:cNvSpPr>
            <a:spLocks noGrp="1"/>
          </p:cNvSpPr>
          <p:nvPr>
            <p:ph idx="1"/>
          </p:nvPr>
        </p:nvSpPr>
        <p:spPr>
          <a:xfrm>
            <a:off x="457200" y="1935480"/>
            <a:ext cx="8229600" cy="4389120"/>
          </a:xfrm>
        </p:spPr>
        <p:txBody>
          <a:bodyPr/>
          <a:lstStyle/>
          <a:p>
            <a:pPr marL="0" indent="0">
              <a:buNone/>
            </a:pPr>
            <a:r>
              <a:rPr lang="uk-UA" dirty="0"/>
              <a:t>неадекватне відображення предмета, що сприймається, та його властивостей. Наразі найбільш вивченими є ілюзорні ефекти, які спостерігаються при зоровому сприйнятті двовимірних контурних зображень. Мозок несвідомо бачить малюнки тільки </a:t>
            </a:r>
            <a:r>
              <a:rPr lang="uk-UA" dirty="0" err="1" smtClean="0"/>
              <a:t>одноопуклі</a:t>
            </a:r>
            <a:r>
              <a:rPr lang="uk-UA" dirty="0" smtClean="0"/>
              <a:t>. </a:t>
            </a:r>
            <a:r>
              <a:rPr lang="uk-UA" dirty="0"/>
              <a:t>Сприйняття залежить від напрямку </a:t>
            </a:r>
            <a:r>
              <a:rPr lang="uk-UA" dirty="0" smtClean="0"/>
              <a:t>зовнішнього </a:t>
            </a:r>
            <a:r>
              <a:rPr lang="uk-UA" dirty="0"/>
              <a:t>освітлення.</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6246" y="4801952"/>
            <a:ext cx="2551509" cy="2056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251261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193</TotalTime>
  <Words>397</Words>
  <Application>Microsoft Office PowerPoint</Application>
  <PresentationFormat>Экран (4:3)</PresentationFormat>
  <Paragraphs>62</Paragraphs>
  <Slides>25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Поток</vt:lpstr>
      <vt:lpstr>ОПТИЧНІ ІЛЮЗІЇ</vt:lpstr>
      <vt:lpstr>Зміст</vt:lpstr>
      <vt:lpstr>Презентация PowerPoint</vt:lpstr>
      <vt:lpstr>Що таке оптична ілюзія?</vt:lpstr>
      <vt:lpstr>Що таке парейдолія?</vt:lpstr>
      <vt:lpstr>Оптичні ілюзії поділяють  на кілька видів:</vt:lpstr>
      <vt:lpstr>Ілюзія розміру</vt:lpstr>
      <vt:lpstr>Приклади:</vt:lpstr>
      <vt:lpstr>Ілюзія глибини</vt:lpstr>
      <vt:lpstr>Приклади:</vt:lpstr>
      <vt:lpstr>Презентация PowerPoint</vt:lpstr>
      <vt:lpstr>Презентация PowerPoint</vt:lpstr>
      <vt:lpstr>Ілюзія кольору</vt:lpstr>
      <vt:lpstr>Приклади:</vt:lpstr>
      <vt:lpstr>Картинки-перевертні</vt:lpstr>
      <vt:lpstr>Приклади:</vt:lpstr>
      <vt:lpstr>Стерео-ілюзії</vt:lpstr>
      <vt:lpstr>Приклади:</vt:lpstr>
      <vt:lpstr>Приклади:</vt:lpstr>
      <vt:lpstr>Рухомі ілюзії</vt:lpstr>
      <vt:lpstr>Приклади</vt:lpstr>
      <vt:lpstr>Приклади</vt:lpstr>
      <vt:lpstr>Кімната Еймса</vt:lpstr>
      <vt:lpstr>Приклади кімнат Еймса</vt:lpstr>
      <vt:lpstr>Кінець</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ОПТИЧНІ ІЛЮЗІЇ</dc:title>
  <dc:creator>user</dc:creator>
  <cp:lastModifiedBy>user</cp:lastModifiedBy>
  <cp:revision>18</cp:revision>
  <dcterms:created xsi:type="dcterms:W3CDTF">2021-11-29T16:47:52Z</dcterms:created>
  <dcterms:modified xsi:type="dcterms:W3CDTF">2022-05-19T19:28:33Z</dcterms:modified>
</cp:coreProperties>
</file>