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9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Рейтинг, %</c:v>
                </c:pt>
              </c:strCache>
            </c:strRef>
          </c:tx>
          <c:invertIfNegative val="0"/>
          <c:dLbls>
            <c:dLbl>
              <c:idx val="18"/>
              <c:layout>
                <c:manualLayout>
                  <c:x val="0"/>
                  <c:y val="-3.7037037037037038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361111111111101E-2"/>
                  <c:y val="-3.3333333333333333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Лист1!$A$2:$A$21</c:f>
              <c:strCache>
                <c:ptCount val="20"/>
                <c:pt idx="0">
                  <c:v>Groovy</c:v>
                </c:pt>
                <c:pt idx="1">
                  <c:v>Swift</c:v>
                </c:pt>
                <c:pt idx="2">
                  <c:v>Go</c:v>
                </c:pt>
                <c:pt idx="3">
                  <c:v>Visual Basic </c:v>
                </c:pt>
                <c:pt idx="4">
                  <c:v>R</c:v>
                </c:pt>
                <c:pt idx="5">
                  <c:v>Delphi/Object Pascal</c:v>
                </c:pt>
                <c:pt idx="6">
                  <c:v>Perl</c:v>
                </c:pt>
                <c:pt idx="7">
                  <c:v>Ruby</c:v>
                </c:pt>
                <c:pt idx="8">
                  <c:v>MATLAB</c:v>
                </c:pt>
                <c:pt idx="9">
                  <c:v>Objective-C</c:v>
                </c:pt>
                <c:pt idx="10">
                  <c:v>Assembly language</c:v>
                </c:pt>
                <c:pt idx="11">
                  <c:v>PHP</c:v>
                </c:pt>
                <c:pt idx="12">
                  <c:v>SQL</c:v>
                </c:pt>
                <c:pt idx="13">
                  <c:v>JavaScript</c:v>
                </c:pt>
                <c:pt idx="14">
                  <c:v>C#</c:v>
                </c:pt>
                <c:pt idx="15">
                  <c:v>Visual Basic .NET</c:v>
                </c:pt>
                <c:pt idx="16">
                  <c:v>Python</c:v>
                </c:pt>
                <c:pt idx="17">
                  <c:v>C++</c:v>
                </c:pt>
                <c:pt idx="18">
                  <c:v>C</c:v>
                </c:pt>
                <c:pt idx="19">
                  <c:v>Java</c:v>
                </c:pt>
              </c:strCache>
            </c:strRef>
          </c:cat>
          <c:val>
            <c:numRef>
              <c:f>Лист1!$B$2:$B$21</c:f>
              <c:numCache>
                <c:formatCode>0.000%</c:formatCode>
                <c:ptCount val="20"/>
                <c:pt idx="0">
                  <c:v>9.3200000000000002E-3</c:v>
                </c:pt>
                <c:pt idx="1">
                  <c:v>9.7800000000000005E-3</c:v>
                </c:pt>
                <c:pt idx="2">
                  <c:v>1.009E-2</c:v>
                </c:pt>
                <c:pt idx="3">
                  <c:v>1.06E-2</c:v>
                </c:pt>
                <c:pt idx="4">
                  <c:v>1.1809999999999999E-2</c:v>
                </c:pt>
                <c:pt idx="5">
                  <c:v>1.264E-2</c:v>
                </c:pt>
                <c:pt idx="6">
                  <c:v>1.269E-2</c:v>
                </c:pt>
                <c:pt idx="7">
                  <c:v>1.277E-2</c:v>
                </c:pt>
                <c:pt idx="8">
                  <c:v>1.285E-2</c:v>
                </c:pt>
                <c:pt idx="9">
                  <c:v>1.5049999999999999E-2</c:v>
                </c:pt>
                <c:pt idx="10">
                  <c:v>1.7100000000000001E-2</c:v>
                </c:pt>
                <c:pt idx="11">
                  <c:v>2.239E-2</c:v>
                </c:pt>
                <c:pt idx="12">
                  <c:v>2.2720000000000001E-2</c:v>
                </c:pt>
                <c:pt idx="13">
                  <c:v>2.5069999999999999E-2</c:v>
                </c:pt>
                <c:pt idx="14">
                  <c:v>3.5150000000000001E-2</c:v>
                </c:pt>
                <c:pt idx="15">
                  <c:v>5.7950000000000002E-2</c:v>
                </c:pt>
                <c:pt idx="16">
                  <c:v>8.1659999999999996E-2</c:v>
                </c:pt>
                <c:pt idx="17">
                  <c:v>8.838E-2</c:v>
                </c:pt>
                <c:pt idx="18">
                  <c:v>0.14076</c:v>
                </c:pt>
                <c:pt idx="19">
                  <c:v>0.15035000000000001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62144"/>
        <c:axId val="31872128"/>
      </c:barChart>
      <c:catAx>
        <c:axId val="31862144"/>
        <c:scaling>
          <c:orientation val="minMax"/>
        </c:scaling>
        <c:delete val="0"/>
        <c:axPos val="l"/>
        <c:majorTickMark val="none"/>
        <c:minorTickMark val="none"/>
        <c:tickLblPos val="nextTo"/>
        <c:crossAx val="31872128"/>
        <c:crosses val="autoZero"/>
        <c:auto val="1"/>
        <c:lblAlgn val="ctr"/>
        <c:lblOffset val="100"/>
        <c:noMultiLvlLbl val="0"/>
      </c:catAx>
      <c:valAx>
        <c:axId val="31872128"/>
        <c:scaling>
          <c:orientation val="minMax"/>
        </c:scaling>
        <c:delete val="1"/>
        <c:axPos val="b"/>
        <c:numFmt formatCode="0.000%" sourceLinked="1"/>
        <c:majorTickMark val="out"/>
        <c:minorTickMark val="none"/>
        <c:tickLblPos val="nextTo"/>
        <c:crossAx val="31862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6A2A-3D58-43E1-889A-D5E9F4E693CB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56E8-9844-480C-8125-26595BB2837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202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56E8-9844-480C-8125-26595BB28374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049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BA6920-360A-430D-91CD-9279B704CE07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F59C8-C107-4D77-9FEC-BF0CC05C4EEA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Сучасні мови програмування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07" y="4581128"/>
            <a:ext cx="113903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18" y="1283873"/>
            <a:ext cx="1537138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352"/>
            <a:ext cx="15360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59" y="49569"/>
            <a:ext cx="1543477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45224"/>
            <a:ext cx="3395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64261"/>
            <a:ext cx="1693739" cy="16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50" y="3011873"/>
            <a:ext cx="119467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2664296" cy="12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10" y="2945570"/>
            <a:ext cx="1500758" cy="15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09" y="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Інтернет - найбільший і ефективний рекламний майданчик. Щоб нею скористатися, потрібен сайт, а для цього потрібні програміст зі знанням </a:t>
            </a:r>
            <a:r>
              <a:rPr lang="en-US" sz="1600" dirty="0"/>
              <a:t>PHP. </a:t>
            </a:r>
            <a:r>
              <a:rPr lang="uk-UA" sz="1600" dirty="0"/>
              <a:t>Мова користується величезною популярністю, оскільки сумісний з найбільш затребуваною </a:t>
            </a:r>
            <a:r>
              <a:rPr lang="en-US" sz="1600" dirty="0"/>
              <a:t>CMS </a:t>
            </a:r>
            <a:r>
              <a:rPr lang="en-US" sz="1600" dirty="0"/>
              <a:t>WordPress</a:t>
            </a:r>
            <a:r>
              <a:rPr lang="en-US" sz="1600" dirty="0"/>
              <a:t>. </a:t>
            </a:r>
            <a:r>
              <a:rPr lang="uk-UA" sz="1600" dirty="0"/>
              <a:t>Але з його допомогою можна створювати якісні сайти під будь-який движок. Для програмістів, орієнтованих на розробку </a:t>
            </a:r>
            <a:r>
              <a:rPr lang="uk-UA" sz="1600" dirty="0"/>
              <a:t>веб-майданчиків</a:t>
            </a:r>
            <a:r>
              <a:rPr lang="uk-UA" sz="1600" dirty="0"/>
              <a:t>, знання </a:t>
            </a:r>
            <a:r>
              <a:rPr lang="en-US" sz="1600" dirty="0"/>
              <a:t>PHP </a:t>
            </a:r>
            <a:r>
              <a:rPr lang="uk-UA" sz="1600" dirty="0"/>
              <a:t>обов'язково.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Мова програмування низького рівня </a:t>
            </a:r>
            <a:r>
              <a:rPr lang="uk-UA" sz="1600" dirty="0"/>
              <a:t>для </a:t>
            </a:r>
            <a:r>
              <a:rPr lang="uk-UA" sz="1600" dirty="0" smtClean="0"/>
              <a:t>запрограмованої обчислювальної системи, </a:t>
            </a:r>
            <a:r>
              <a:rPr lang="ru-RU" sz="1600" dirty="0"/>
              <a:t>в </a:t>
            </a:r>
            <a:r>
              <a:rPr lang="uk-UA" sz="1600" dirty="0" smtClean="0"/>
              <a:t>якій існує сувора відповідність між </a:t>
            </a:r>
            <a:r>
              <a:rPr lang="ru-RU" sz="1600" dirty="0" smtClean="0"/>
              <a:t>операторами </a:t>
            </a:r>
            <a:r>
              <a:rPr lang="uk-UA" sz="1600" dirty="0"/>
              <a:t>мови та машинними </a:t>
            </a:r>
            <a:r>
              <a:rPr lang="uk-UA" sz="1600" dirty="0" smtClean="0"/>
              <a:t>командами. </a:t>
            </a:r>
            <a:r>
              <a:rPr lang="uk-UA" sz="1600" dirty="0" smtClean="0"/>
              <a:t>Assembly</a:t>
            </a:r>
            <a:r>
              <a:rPr lang="uk-UA" sz="1600" dirty="0" smtClean="0"/>
              <a:t> також називають символічним машинним </a:t>
            </a:r>
            <a:r>
              <a:rPr lang="ru-RU" sz="1600" dirty="0" smtClean="0"/>
              <a:t>кодом </a:t>
            </a:r>
            <a:r>
              <a:rPr lang="ru-RU" sz="1600" dirty="0" smtClean="0"/>
              <a:t>або</a:t>
            </a:r>
            <a:r>
              <a:rPr lang="ru-RU" sz="1600" dirty="0" smtClean="0"/>
              <a:t>  мнемокодом.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smtClean="0"/>
              <a:t>PHP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Assembly</a:t>
            </a:r>
            <a:r>
              <a:rPr lang="ru-RU" dirty="0" smtClean="0"/>
              <a:t> </a:t>
            </a:r>
            <a:r>
              <a:rPr lang="ru-RU" dirty="0" smtClean="0"/>
              <a:t>language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592287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001516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1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Рефлективна </a:t>
            </a:r>
            <a:r>
              <a:rPr lang="uk-UA" sz="1600" dirty="0" smtClean="0"/>
              <a:t>високорівнева</a:t>
            </a:r>
            <a:r>
              <a:rPr lang="uk-UA" sz="1600" dirty="0" smtClean="0"/>
              <a:t> об’єктно-орієнтована мова програмування загального призначення, розроблена у вигляді набору розширень стандартної </a:t>
            </a:r>
            <a:r>
              <a:rPr lang="ru-RU" sz="1600" dirty="0" smtClean="0"/>
              <a:t>С. </a:t>
            </a:r>
            <a:r>
              <a:rPr lang="uk-UA" sz="1600" dirty="0" smtClean="0"/>
              <a:t>Мова програмування Objective-C, розроблена на початку 1980-х років, була основною мовою, що використовувалася компанією </a:t>
            </a:r>
            <a:r>
              <a:rPr lang="uk-UA" sz="1600" dirty="0" smtClean="0"/>
              <a:t>NeXT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пакет прикладних програм </a:t>
            </a:r>
            <a:r>
              <a:rPr lang="uk-UA" sz="1600" dirty="0" smtClean="0"/>
              <a:t>для числового аналізу, а також мова програмування, що використовується в даному пакеті. Система створена </a:t>
            </a:r>
            <a:r>
              <a:rPr lang="uk-UA" sz="1600" dirty="0" smtClean="0"/>
              <a:t>ком</a:t>
            </a:r>
            <a:r>
              <a:rPr lang="uk-UA" sz="1600" dirty="0" smtClean="0"/>
              <a:t>панією The MathWorks і є зручним засобом для роботи з математичними матрицями, малювання функцій, робота з алгоритмами, створення робочих оболонок з програмами в інших мовах програмування.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smtClean="0"/>
              <a:t>Objective</a:t>
            </a:r>
            <a:r>
              <a:rPr lang="ru-RU" dirty="0" smtClean="0"/>
              <a:t>-C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MATLAB</a:t>
            </a:r>
            <a:endParaRPr lang="uk-UA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0421"/>
            <a:ext cx="2448272" cy="219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61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це інтерпретована, </a:t>
            </a:r>
            <a:r>
              <a:rPr lang="uk-UA" sz="1600" dirty="0"/>
              <a:t>повністю об'єктно-орієнто</a:t>
            </a:r>
            <a:r>
              <a:rPr lang="uk-UA" sz="1600" dirty="0"/>
              <a:t>вана </a:t>
            </a:r>
            <a:r>
              <a:rPr lang="uk-UA" sz="1600" dirty="0" smtClean="0"/>
              <a:t>мовa </a:t>
            </a:r>
            <a:r>
              <a:rPr lang="uk-UA" sz="1600" dirty="0"/>
              <a:t>програмування з чіткою динамічною типізацією. Мова вирізняється високою ефективністю розробки програм і увібрала в себе найкращі риси </a:t>
            </a:r>
            <a:r>
              <a:rPr lang="en-US" sz="1600" dirty="0"/>
              <a:t>Perl, Java, Python, Smalltalk, Eiffel, Ada </a:t>
            </a:r>
            <a:r>
              <a:rPr lang="uk-UA" sz="1600" dirty="0"/>
              <a:t>і </a:t>
            </a:r>
            <a:r>
              <a:rPr lang="en-US" sz="1600" dirty="0"/>
              <a:t>Lisp. Ruby </a:t>
            </a:r>
            <a:r>
              <a:rPr lang="uk-UA" sz="1600" dirty="0"/>
              <a:t>поєднує в собі </a:t>
            </a:r>
            <a:r>
              <a:rPr lang="en-US" sz="1600" dirty="0"/>
              <a:t>Perl-</a:t>
            </a:r>
            <a:r>
              <a:rPr lang="uk-UA" sz="1600" dirty="0"/>
              <a:t>подібний син</a:t>
            </a:r>
            <a:r>
              <a:rPr lang="uk-UA" sz="1600" dirty="0"/>
              <a:t>таксис із об'єктно-орієнтованим підходом мови програмування </a:t>
            </a:r>
            <a:r>
              <a:rPr lang="en-US" sz="1600" dirty="0" smtClean="0"/>
              <a:t>Smal</a:t>
            </a:r>
            <a:r>
              <a:rPr lang="ru-RU" sz="1600" dirty="0" smtClean="0"/>
              <a:t>lta</a:t>
            </a:r>
            <a:r>
              <a:rPr lang="en-US" sz="1600" dirty="0" smtClean="0"/>
              <a:t>lk</a:t>
            </a:r>
            <a:r>
              <a:rPr lang="en-US" sz="1600" dirty="0"/>
              <a:t>. </a:t>
            </a:r>
            <a:r>
              <a:rPr lang="uk-UA" sz="1600" dirty="0"/>
              <a:t>Також деякі риси </a:t>
            </a:r>
            <a:r>
              <a:rPr lang="uk-UA" sz="1600" dirty="0"/>
              <a:t>запозичено</a:t>
            </a:r>
            <a:r>
              <a:rPr lang="uk-UA" sz="1600" dirty="0"/>
              <a:t> із мов програмування </a:t>
            </a:r>
            <a:r>
              <a:rPr lang="en-US" sz="1600" dirty="0"/>
              <a:t>Python, Lisp, Dylan </a:t>
            </a:r>
            <a:r>
              <a:rPr lang="uk-UA" sz="1600" dirty="0"/>
              <a:t>та </a:t>
            </a:r>
            <a:r>
              <a:rPr lang="en-US" sz="1600" dirty="0"/>
              <a:t>CLU.</a:t>
            </a:r>
            <a:endParaRPr lang="uk-UA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Високорівнева</a:t>
            </a:r>
            <a:r>
              <a:rPr lang="uk-UA" sz="1600" dirty="0" smtClean="0"/>
              <a:t>, інтерпретована, динамічна мова програмування загального призначення. Perl було розроблено у 1987 році Ларі Воллом</a:t>
            </a:r>
            <a:r>
              <a:rPr lang="ru-RU" sz="1600" dirty="0" smtClean="0"/>
              <a:t>, </a:t>
            </a:r>
            <a:r>
              <a:rPr lang="ru-RU" sz="1600" dirty="0"/>
              <a:t> лінгвістом і програмістом за освітою, який у той час </a:t>
            </a:r>
            <a:r>
              <a:rPr lang="ru-RU" sz="1600" dirty="0" smtClean="0"/>
              <a:t>працював системним адміністратором у NASA,</a:t>
            </a:r>
            <a:r>
              <a:rPr lang="uk-UA" sz="1600" dirty="0"/>
              <a:t> </a:t>
            </a:r>
            <a:r>
              <a:rPr lang="uk-UA" sz="1600" dirty="0" smtClean="0"/>
              <a:t>як </a:t>
            </a:r>
            <a:r>
              <a:rPr lang="uk-UA" sz="1600" dirty="0" smtClean="0"/>
              <a:t>скриптова</a:t>
            </a:r>
            <a:r>
              <a:rPr lang="uk-UA" sz="1600" dirty="0" smtClean="0"/>
              <a:t> мова для </a:t>
            </a:r>
            <a:r>
              <a:rPr lang="ru-RU" sz="1600" dirty="0" smtClean="0"/>
              <a:t>Unix</a:t>
            </a:r>
            <a:r>
              <a:rPr lang="ru-RU" sz="1600" dirty="0" smtClean="0"/>
              <a:t>, </a:t>
            </a:r>
            <a:r>
              <a:rPr lang="ru-RU" sz="1600" dirty="0"/>
              <a:t>метою </a:t>
            </a:r>
            <a:r>
              <a:rPr lang="ru-RU" sz="1600" dirty="0"/>
              <a:t>якої</a:t>
            </a:r>
            <a:r>
              <a:rPr lang="ru-RU" sz="1600" dirty="0"/>
              <a:t> </a:t>
            </a:r>
            <a:r>
              <a:rPr lang="ru-RU" sz="1600" dirty="0"/>
              <a:t>було</a:t>
            </a:r>
            <a:r>
              <a:rPr lang="ru-RU" sz="1600" dirty="0"/>
              <a:t> </a:t>
            </a:r>
            <a:r>
              <a:rPr lang="ru-RU" sz="1600" dirty="0"/>
              <a:t>полегшити</a:t>
            </a:r>
            <a:r>
              <a:rPr lang="ru-RU" sz="1600" dirty="0"/>
              <a:t> </a:t>
            </a:r>
            <a:r>
              <a:rPr lang="uk-UA" sz="1600" dirty="0" smtClean="0"/>
              <a:t>процес обробки текстів файлів журналів. З того часу до мови було внесено багато змін, і здійснено перегляд її концепції та архітектури, в результаті чого вона стала дуже популярною серед програмістів.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smtClean="0"/>
              <a:t>Ruby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Perl</a:t>
            </a:r>
            <a:endParaRPr lang="uk-UA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96" y="4797152"/>
            <a:ext cx="1908212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77342"/>
            <a:ext cx="3121461" cy="154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271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400" dirty="0" smtClean="0"/>
              <a:t>Бурхливий розвиток мобільних додатків на час загальмувало розробку десктопних продуктів. Але поступово інтерес до них повертається, а разом з цим зростає популярність </a:t>
            </a:r>
            <a:r>
              <a:rPr lang="uk-UA" sz="1400" dirty="0" err="1" smtClean="0"/>
              <a:t>Delphi</a:t>
            </a:r>
            <a:r>
              <a:rPr lang="uk-UA" sz="1400" dirty="0" smtClean="0"/>
              <a:t>. Незважаючи на те, що мова досить стара, імперативна і не найпростіша в освоєнні, вона дозволяє створювати безпомилковий код. Кожна команда має чітке, конкретне значення, а сам код жорстко структурований. Завдяки цьому вдається повністю виключити помилки і </a:t>
            </a:r>
            <a:r>
              <a:rPr lang="uk-UA" sz="1400" dirty="0" err="1" smtClean="0"/>
              <a:t>глюки</a:t>
            </a:r>
            <a:r>
              <a:rPr lang="uk-UA" sz="1400" dirty="0" smtClean="0"/>
              <a:t>. З негативного — додатки споживають багато ресурсів. Зате до їх роботі не буває претензій. З точки зору конкуренції — це найбільш цікавий варіант. Оскільки не всі програмісти володіють мовою на високому рівні.</a:t>
            </a:r>
            <a:endParaRPr lang="uk-UA" sz="1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Мова програмування </a:t>
            </a:r>
            <a:r>
              <a:rPr lang="uk-UA" sz="1600" dirty="0"/>
              <a:t>і програмне середовище для </a:t>
            </a:r>
            <a:r>
              <a:rPr lang="uk-UA" sz="1600" dirty="0" smtClean="0"/>
              <a:t> статистичних </a:t>
            </a:r>
            <a:r>
              <a:rPr lang="uk-UA" sz="1600" dirty="0" smtClean="0"/>
              <a:t>обчислень, аналізу та зображення даних в графічному вигляді. Розробка R відбувалась під істотним впливом двох наявних мов програмування: мови програмування S з семантикою успадкованою від </a:t>
            </a:r>
            <a:r>
              <a:rPr lang="uk-UA" sz="1600" dirty="0" err="1" smtClean="0"/>
              <a:t>Scheme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err="1" smtClean="0"/>
              <a:t>Delphi</a:t>
            </a:r>
            <a:r>
              <a:rPr lang="ru-RU" dirty="0" smtClean="0"/>
              <a:t>/</a:t>
            </a:r>
            <a:r>
              <a:rPr lang="ru-RU" dirty="0" err="1" smtClean="0"/>
              <a:t>Object</a:t>
            </a:r>
            <a:r>
              <a:rPr lang="ru-RU" dirty="0" smtClean="0"/>
              <a:t> </a:t>
            </a:r>
            <a:r>
              <a:rPr lang="ru-RU" dirty="0" err="1" smtClean="0"/>
              <a:t>Pascal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R</a:t>
            </a:r>
            <a:endParaRPr lang="uk-UA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57800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571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7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З</a:t>
            </a:r>
            <a:r>
              <a:rPr lang="uk-UA" sz="1600" dirty="0" smtClean="0"/>
              <a:t>асіб розробки програмного забезпечення, </a:t>
            </a:r>
            <a:r>
              <a:rPr lang="uk-UA" sz="1600" dirty="0"/>
              <a:t>створений і підтримуваний </a:t>
            </a:r>
            <a:r>
              <a:rPr lang="uk-UA" sz="1600" dirty="0" smtClean="0"/>
              <a:t>корпорацією Microsoft, </a:t>
            </a:r>
            <a:r>
              <a:rPr lang="uk-UA" sz="1600" dirty="0"/>
              <a:t>який складається </a:t>
            </a:r>
            <a:r>
              <a:rPr lang="uk-UA" sz="1600" dirty="0" smtClean="0"/>
              <a:t>з мови програмування і середовища розроблення. </a:t>
            </a:r>
            <a:r>
              <a:rPr lang="ru-RU" sz="1600" dirty="0" err="1"/>
              <a:t>Мова</a:t>
            </a:r>
            <a:r>
              <a:rPr lang="ru-RU" sz="1600" dirty="0"/>
              <a:t> </a:t>
            </a:r>
            <a:r>
              <a:rPr lang="ru-RU" sz="1600" dirty="0" err="1"/>
              <a:t>Visual</a:t>
            </a:r>
            <a:r>
              <a:rPr lang="ru-RU" sz="1600" dirty="0"/>
              <a:t> </a:t>
            </a:r>
            <a:r>
              <a:rPr lang="ru-RU" sz="1600" dirty="0" err="1"/>
              <a:t>Basic</a:t>
            </a:r>
            <a:r>
              <a:rPr lang="ru-RU" sz="1600" dirty="0"/>
              <a:t> </a:t>
            </a:r>
            <a:r>
              <a:rPr lang="ru-RU" sz="1600" dirty="0" err="1"/>
              <a:t>успадкувала</a:t>
            </a:r>
            <a:r>
              <a:rPr lang="ru-RU" sz="1600" dirty="0"/>
              <a:t> дух, стиль і, </a:t>
            </a:r>
            <a:r>
              <a:rPr lang="ru-RU" sz="1600" dirty="0" err="1"/>
              <a:t>частково</a:t>
            </a:r>
            <a:r>
              <a:rPr lang="ru-RU" sz="1600" dirty="0" smtClean="0"/>
              <a:t>, синтаксис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предка –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Бейсік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чимало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діалектів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Хоча ця мова програмування </a:t>
            </a:r>
            <a:r>
              <a:rPr lang="uk-UA" sz="1600" dirty="0" err="1"/>
              <a:t>з'явивлася</a:t>
            </a:r>
            <a:r>
              <a:rPr lang="uk-UA" sz="1600" dirty="0"/>
              <a:t> в далекому 2009, справжню популярність вона почала набувати через 10 років, коли розробники зіткнулися з тим, що канонічні коди з'їдають занадто багато ресурсів. Особливість </a:t>
            </a:r>
            <a:r>
              <a:rPr lang="en-US" sz="1600" dirty="0"/>
              <a:t>Go </a:t>
            </a:r>
            <a:r>
              <a:rPr lang="uk-UA" sz="1600" dirty="0"/>
              <a:t>в тому, що вона заточена під багатоядерні процесори і дозволяє писати код в режимі </a:t>
            </a:r>
            <a:r>
              <a:rPr lang="uk-UA" sz="1600" dirty="0" err="1"/>
              <a:t>мультизадачності</a:t>
            </a:r>
            <a:r>
              <a:rPr lang="uk-UA" sz="1600" dirty="0"/>
              <a:t>. При цьому відбувається суттєва економія пам'яті, що позначається на швидкодії і швидкості відгуку. До того ж, додатки на </a:t>
            </a:r>
            <a:r>
              <a:rPr lang="en-US" sz="1600" dirty="0"/>
              <a:t>Go </a:t>
            </a:r>
            <a:r>
              <a:rPr lang="uk-UA" sz="1600" dirty="0"/>
              <a:t>менше вантажать слабке залізо, тому можуть працювати на застарілих моделях ПК.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Basic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err="1" smtClean="0"/>
              <a:t>Go</a:t>
            </a:r>
            <a:endParaRPr lang="uk-UA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501008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6" y="5373216"/>
            <a:ext cx="3204356" cy="120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291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Жоден рейтинг топових мов програмування не обходиться без </a:t>
            </a:r>
            <a:r>
              <a:rPr lang="en-US" sz="1600" dirty="0"/>
              <a:t>Swift. </a:t>
            </a:r>
            <a:r>
              <a:rPr lang="uk-UA" sz="1600" dirty="0"/>
              <a:t>Код використовується для розробки </a:t>
            </a:r>
            <a:r>
              <a:rPr lang="uk-UA" sz="1600" dirty="0" err="1"/>
              <a:t>нативних</a:t>
            </a:r>
            <a:r>
              <a:rPr lang="uk-UA" sz="1600" dirty="0"/>
              <a:t> додатків під </a:t>
            </a:r>
            <a:r>
              <a:rPr lang="en-US" sz="1600" dirty="0" err="1"/>
              <a:t>iOS</a:t>
            </a:r>
            <a:r>
              <a:rPr lang="en-US" sz="1600" dirty="0"/>
              <a:t>. </a:t>
            </a:r>
            <a:r>
              <a:rPr lang="uk-UA" sz="1600" dirty="0"/>
              <a:t>Він дуже затребуваний. Сучасні тенденції такі, що багато </a:t>
            </a:r>
            <a:r>
              <a:rPr lang="uk-UA" sz="1600" dirty="0" smtClean="0"/>
              <a:t>жителі</a:t>
            </a:r>
            <a:r>
              <a:rPr lang="en-US" sz="1600" dirty="0" smtClean="0"/>
              <a:t>d</a:t>
            </a:r>
            <a:r>
              <a:rPr lang="uk-UA" sz="1600" dirty="0" smtClean="0"/>
              <a:t> переходять </a:t>
            </a:r>
            <a:r>
              <a:rPr lang="uk-UA" sz="1600" dirty="0"/>
              <a:t>на техніку від </a:t>
            </a:r>
            <a:r>
              <a:rPr lang="en-US" sz="1600" dirty="0"/>
              <a:t>Apple. </a:t>
            </a:r>
            <a:r>
              <a:rPr lang="uk-UA" sz="1600" dirty="0"/>
              <a:t>У зв'язку з цим перед розробниками стає непросте завдання перебудується і робити продукти для нового типу аудиторії. </a:t>
            </a:r>
            <a:r>
              <a:rPr lang="uk-UA" sz="1600" dirty="0" err="1"/>
              <a:t>Нативні</a:t>
            </a:r>
            <a:r>
              <a:rPr lang="uk-UA" sz="1600" dirty="0"/>
              <a:t> додатки працюють швидше, ніж </a:t>
            </a:r>
            <a:r>
              <a:rPr lang="uk-UA" sz="1600" dirty="0" err="1"/>
              <a:t>кросплатформенних</a:t>
            </a:r>
            <a:r>
              <a:rPr lang="uk-UA" sz="1600" dirty="0"/>
              <a:t> варіанти. Тому мова стає популярною, що і дозволило їй посісти друге місце.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об'єктно-орієнтована динамічна мова програмування, що працює в середовищі </a:t>
            </a:r>
            <a:r>
              <a:rPr lang="en-US" sz="1600" dirty="0"/>
              <a:t>JRE. </a:t>
            </a:r>
            <a:r>
              <a:rPr lang="uk-UA" sz="1600" dirty="0"/>
              <a:t>Мова </a:t>
            </a:r>
            <a:r>
              <a:rPr lang="en-US" sz="1600" dirty="0"/>
              <a:t>Groovy </a:t>
            </a:r>
            <a:r>
              <a:rPr lang="uk-UA" sz="1600" dirty="0"/>
              <a:t>запозичила деякі корисні якості </a:t>
            </a:r>
            <a:r>
              <a:rPr lang="en-US" sz="1600" dirty="0"/>
              <a:t>Ruby, Haskell </a:t>
            </a:r>
            <a:r>
              <a:rPr lang="uk-UA" sz="1600" dirty="0"/>
              <a:t>і </a:t>
            </a:r>
            <a:r>
              <a:rPr lang="en-US" sz="1600" dirty="0"/>
              <a:t>Python, </a:t>
            </a:r>
            <a:r>
              <a:rPr lang="uk-UA" sz="1600" dirty="0"/>
              <a:t>але створена для роботи всередині віртуальної машини </a:t>
            </a:r>
            <a:r>
              <a:rPr lang="en-US" sz="1600" dirty="0"/>
              <a:t>Java </a:t>
            </a:r>
            <a:r>
              <a:rPr lang="uk-UA" sz="1600" dirty="0"/>
              <a:t>і підтримує тісну інтеграцію з </a:t>
            </a:r>
            <a:r>
              <a:rPr lang="en-US" sz="1600" dirty="0"/>
              <a:t>Java </a:t>
            </a:r>
            <a:r>
              <a:rPr lang="uk-UA" sz="1600" dirty="0"/>
              <a:t>програмами. </a:t>
            </a:r>
            <a:r>
              <a:rPr lang="en-US" sz="1600" dirty="0" smtClean="0"/>
              <a:t>Groovy </a:t>
            </a:r>
            <a:r>
              <a:rPr lang="uk-UA" sz="1600" dirty="0"/>
              <a:t>є більш </a:t>
            </a:r>
            <a:r>
              <a:rPr lang="uk-UA" sz="1600" dirty="0" err="1"/>
              <a:t>високорівневою</a:t>
            </a:r>
            <a:r>
              <a:rPr lang="uk-UA" sz="1600" dirty="0"/>
              <a:t> мовою програмування у порівнянні з </a:t>
            </a:r>
            <a:r>
              <a:rPr lang="en-US" sz="1600" dirty="0"/>
              <a:t>Java, </a:t>
            </a:r>
            <a:r>
              <a:rPr lang="uk-UA" sz="1600" dirty="0"/>
              <a:t>а отже розробка на ньому зазвичай відбувається швидше. Цьому сприяють перш за все динамічна природа мови, а по-друге, наявні елементи </a:t>
            </a:r>
            <a:r>
              <a:rPr lang="uk-UA" sz="1600" dirty="0" err="1"/>
              <a:t>функційного</a:t>
            </a:r>
            <a:r>
              <a:rPr lang="uk-UA" sz="1600" dirty="0"/>
              <a:t> програмування, </a:t>
            </a:r>
            <a:r>
              <a:rPr lang="uk-UA" sz="1600" dirty="0" smtClean="0"/>
              <a:t>зокрема замикання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err="1" smtClean="0"/>
              <a:t>Swift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err="1" smtClean="0"/>
              <a:t>Groovy</a:t>
            </a:r>
            <a:endParaRPr lang="uk-UA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1918392" cy="172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18779"/>
            <a:ext cx="3256491" cy="217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33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У кожної мови програмування є свої сильні та слабкі сторони: найефективніше використовувати переваги конкретного середовища та шукати інші інструменти для тих областей, в яких система працює не так успішно. Якщо якась мова не підходить для розв’язання певної задачі, потрібно знайти ту, яка стане в пригоді більше. Існує безліч стилів програмування і десятки шаблонів </a:t>
            </a:r>
            <a:r>
              <a:rPr lang="uk-UA" dirty="0" smtClean="0"/>
              <a:t>проєктування</a:t>
            </a:r>
            <a:r>
              <a:rPr lang="uk-UA" dirty="0" smtClean="0"/>
              <a:t> для кожної з перерахованих мов.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10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Кінець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8031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hlinkClick r:id="rId2" action="ppaction://hlinksldjump"/>
              </a:rPr>
              <a:t>Що таке мова програмування?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Які найпопулярніші мови програмування?</a:t>
            </a:r>
            <a:endParaRPr lang="uk-UA" dirty="0" smtClean="0"/>
          </a:p>
          <a:p>
            <a:r>
              <a:rPr lang="ru-RU" dirty="0" smtClean="0">
                <a:hlinkClick r:id="rId4" action="ppaction://hlinksldjump"/>
              </a:rPr>
              <a:t>Java</a:t>
            </a:r>
            <a:r>
              <a:rPr lang="ru-RU" dirty="0" smtClean="0">
                <a:hlinkClick r:id="rId4" action="ppaction://hlinksldjump"/>
              </a:rPr>
              <a:t> i C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C++ i </a:t>
            </a:r>
            <a:r>
              <a:rPr lang="ru-RU" dirty="0">
                <a:hlinkClick r:id="rId5" action="ppaction://hlinksldjump"/>
              </a:rPr>
              <a:t>Python</a:t>
            </a:r>
            <a:endParaRPr lang="uk-UA" dirty="0"/>
          </a:p>
          <a:p>
            <a:r>
              <a:rPr lang="en-US" dirty="0">
                <a:hlinkClick r:id="rId6" action="ppaction://hlinksldjump"/>
              </a:rPr>
              <a:t>Visual</a:t>
            </a:r>
            <a:r>
              <a:rPr lang="ru-RU" dirty="0">
                <a:hlinkClick r:id="rId6" action="ppaction://hlinksldjump"/>
              </a:rPr>
              <a:t> </a:t>
            </a:r>
            <a:r>
              <a:rPr lang="en-US" dirty="0">
                <a:hlinkClick r:id="rId6" action="ppaction://hlinksldjump"/>
              </a:rPr>
              <a:t>Basic</a:t>
            </a:r>
            <a:r>
              <a:rPr lang="ru-RU" dirty="0">
                <a:hlinkClick r:id="rId6" action="ppaction://hlinksldjump"/>
              </a:rPr>
              <a:t> .</a:t>
            </a:r>
            <a:r>
              <a:rPr lang="ru-RU" dirty="0" smtClean="0">
                <a:hlinkClick r:id="rId6" action="ppaction://hlinksldjump"/>
              </a:rPr>
              <a:t>NET</a:t>
            </a:r>
            <a:r>
              <a:rPr lang="uk-UA" dirty="0" smtClean="0">
                <a:hlinkClick r:id="rId6" action="ppaction://hlinksldjump"/>
              </a:rPr>
              <a:t> i C#</a:t>
            </a:r>
            <a:endParaRPr lang="uk-UA" dirty="0" smtClean="0"/>
          </a:p>
          <a:p>
            <a:r>
              <a:rPr lang="ru-RU" dirty="0" smtClean="0">
                <a:hlinkClick r:id="rId7" action="ppaction://hlinksldjump"/>
              </a:rPr>
              <a:t>JavaScript</a:t>
            </a:r>
            <a:r>
              <a:rPr lang="ru-RU" dirty="0" smtClean="0">
                <a:hlinkClick r:id="rId7" action="ppaction://hlinksldjump"/>
              </a:rPr>
              <a:t> i SQL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PHP i </a:t>
            </a:r>
            <a:r>
              <a:rPr lang="ru-RU" dirty="0">
                <a:hlinkClick r:id="rId8" action="ppaction://hlinksldjump"/>
              </a:rPr>
              <a:t>Assembly</a:t>
            </a:r>
            <a:r>
              <a:rPr lang="ru-RU" dirty="0">
                <a:hlinkClick r:id="rId8" action="ppaction://hlinksldjump"/>
              </a:rPr>
              <a:t> </a:t>
            </a:r>
            <a:r>
              <a:rPr lang="ru-RU" dirty="0">
                <a:hlinkClick r:id="rId8" action="ppaction://hlinksldjump"/>
              </a:rPr>
              <a:t>language</a:t>
            </a:r>
            <a:r>
              <a:rPr lang="ru-RU" dirty="0">
                <a:hlinkClick r:id="rId8" action="ppaction://hlinksldjump"/>
              </a:rPr>
              <a:t> </a:t>
            </a:r>
            <a:endParaRPr lang="uk-UA" dirty="0"/>
          </a:p>
          <a:p>
            <a:r>
              <a:rPr lang="ru-RU" dirty="0" smtClean="0">
                <a:hlinkClick r:id="rId9" action="ppaction://hlinksldjump"/>
              </a:rPr>
              <a:t>Objective</a:t>
            </a:r>
            <a:r>
              <a:rPr lang="ru-RU" dirty="0" smtClean="0">
                <a:hlinkClick r:id="rId9" action="ppaction://hlinksldjump"/>
              </a:rPr>
              <a:t>-C i MATLAB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Ruby</a:t>
            </a:r>
            <a:r>
              <a:rPr lang="ru-RU" dirty="0" smtClean="0">
                <a:hlinkClick r:id="rId10" action="ppaction://hlinksldjump"/>
              </a:rPr>
              <a:t> i </a:t>
            </a:r>
            <a:r>
              <a:rPr lang="ru-RU" dirty="0" smtClean="0">
                <a:hlinkClick r:id="rId10" action="ppaction://hlinksldjump"/>
              </a:rPr>
              <a:t>Perl</a:t>
            </a:r>
            <a:endParaRPr lang="ru-RU" dirty="0" smtClean="0"/>
          </a:p>
          <a:p>
            <a:r>
              <a:rPr lang="ru-RU" dirty="0">
                <a:hlinkClick r:id="rId11" action="ppaction://hlinksldjump"/>
              </a:rPr>
              <a:t>Delphi</a:t>
            </a:r>
            <a:r>
              <a:rPr lang="ru-RU" dirty="0">
                <a:hlinkClick r:id="rId11" action="ppaction://hlinksldjump"/>
              </a:rPr>
              <a:t>/</a:t>
            </a:r>
            <a:r>
              <a:rPr lang="ru-RU" dirty="0">
                <a:hlinkClick r:id="rId11" action="ppaction://hlinksldjump"/>
              </a:rPr>
              <a:t>Object</a:t>
            </a:r>
            <a:r>
              <a:rPr lang="ru-RU" dirty="0">
                <a:hlinkClick r:id="rId11" action="ppaction://hlinksldjump"/>
              </a:rPr>
              <a:t> </a:t>
            </a:r>
            <a:r>
              <a:rPr lang="ru-RU" dirty="0" smtClean="0">
                <a:hlinkClick r:id="rId11" action="ppaction://hlinksldjump"/>
              </a:rPr>
              <a:t>Pascal</a:t>
            </a:r>
            <a:r>
              <a:rPr lang="ru-RU" dirty="0" smtClean="0">
                <a:hlinkClick r:id="rId11" action="ppaction://hlinksldjump"/>
              </a:rPr>
              <a:t> i R</a:t>
            </a:r>
            <a:endParaRPr lang="ru-RU" dirty="0" smtClean="0"/>
          </a:p>
          <a:p>
            <a:r>
              <a:rPr lang="ru-RU" dirty="0">
                <a:hlinkClick r:id="rId12" action="ppaction://hlinksldjump"/>
              </a:rPr>
              <a:t>Visual</a:t>
            </a:r>
            <a:r>
              <a:rPr lang="ru-RU" dirty="0">
                <a:hlinkClick r:id="rId12" action="ppaction://hlinksldjump"/>
              </a:rPr>
              <a:t> </a:t>
            </a:r>
            <a:r>
              <a:rPr lang="ru-RU" dirty="0" smtClean="0">
                <a:hlinkClick r:id="rId12" action="ppaction://hlinksldjump"/>
              </a:rPr>
              <a:t>Basic</a:t>
            </a:r>
            <a:r>
              <a:rPr lang="ru-RU" dirty="0" smtClean="0">
                <a:hlinkClick r:id="rId12" action="ppaction://hlinksldjump"/>
              </a:rPr>
              <a:t> i GO</a:t>
            </a:r>
            <a:endParaRPr lang="uk-UA" dirty="0"/>
          </a:p>
          <a:p>
            <a:r>
              <a:rPr lang="ru-RU" dirty="0" smtClean="0">
                <a:hlinkClick r:id="rId13" action="ppaction://hlinksldjump"/>
              </a:rPr>
              <a:t>Groovy</a:t>
            </a:r>
            <a:r>
              <a:rPr lang="ru-RU" dirty="0" smtClean="0">
                <a:hlinkClick r:id="rId13" action="ppaction://hlinksldjump"/>
              </a:rPr>
              <a:t> i </a:t>
            </a:r>
            <a:r>
              <a:rPr lang="ru-RU" dirty="0" smtClean="0">
                <a:hlinkClick r:id="rId13" action="ppaction://hlinksldjump"/>
              </a:rPr>
              <a:t>Swift</a:t>
            </a:r>
            <a:endParaRPr lang="ru-RU" dirty="0" smtClean="0"/>
          </a:p>
          <a:p>
            <a:r>
              <a:rPr lang="uk-UA" dirty="0" smtClean="0">
                <a:hlinkClick r:id="rId14" action="ppaction://hlinksldjump"/>
              </a:rPr>
              <a:t>Висновок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99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649100"/>
            <a:ext cx="3790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мова програмування?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мова програмування</a:t>
            </a:r>
            <a:r>
              <a:rPr lang="uk-UA" dirty="0"/>
              <a:t> — це система позначень для опису алгоритмів і структур </a:t>
            </a:r>
            <a:r>
              <a:rPr lang="uk-UA" dirty="0" smtClean="0"/>
              <a:t>даних</a:t>
            </a:r>
            <a:r>
              <a:rPr lang="uk-UA" baseline="30000" dirty="0"/>
              <a:t>,</a:t>
            </a:r>
            <a:r>
              <a:rPr lang="uk-UA" dirty="0" smtClean="0"/>
              <a:t> </a:t>
            </a:r>
            <a:r>
              <a:rPr lang="uk-UA" dirty="0"/>
              <a:t>певна штучна формальна система, засобами якої можна виражати </a:t>
            </a:r>
            <a:r>
              <a:rPr lang="uk-UA" dirty="0" smtClean="0"/>
              <a:t>алгоритми, </a:t>
            </a:r>
            <a:r>
              <a:rPr lang="uk-UA" dirty="0"/>
              <a:t>Мову програмування визначає набір лексичних, синтаксичних і семантичних правил, що задають зовнішній вигляд програми та дії, які виконує виконавець (комп'ютер) під її управлінням.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631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Які найпопулярніші мови програмування?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Мови програмування створюються із завидною регулярністю. За даними Вікіпедії їх налічується 240 різновидів. Але яка мова програмування  найбільш популярна?  На наступному слайді зображена діаграма рейтингу мов програмування за даними </a:t>
            </a:r>
            <a:r>
              <a:rPr lang="ru-RU" sz="2000" dirty="0" smtClean="0"/>
              <a:t>TIOBE</a:t>
            </a:r>
            <a:r>
              <a:rPr lang="en-US" sz="2000" dirty="0" smtClean="0"/>
              <a:t> </a:t>
            </a:r>
            <a:r>
              <a:rPr lang="uk-UA" sz="2000" dirty="0" smtClean="0"/>
              <a:t> на квітень 2019 року:</a:t>
            </a:r>
            <a:endParaRPr lang="uk-UA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0775"/>
            <a:ext cx="45005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09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804339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13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Нативна мова Android. Цим все сказано, оскільки складно уявити, коли додатки для мобільних гаджетів перестануть бути актуальними. Простота коду, кроссплатформенность, принципи об'єктно-орієнтованого програмування роблять цю мову дуже затребуваною. За статистикою 90% десктопних бек-енд додатків розробляються з її допомогою. Скільки б не було конкурентів, Java-фахівці завжди будуть в ціні.</a:t>
            </a:r>
            <a:endParaRPr lang="uk-UA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У</a:t>
            </a:r>
            <a:r>
              <a:rPr lang="ru-RU" sz="1600" dirty="0" smtClean="0"/>
              <a:t>ніверсальна</a:t>
            </a:r>
            <a:r>
              <a:rPr lang="ru-RU" sz="1600" dirty="0"/>
              <a:t>, </a:t>
            </a:r>
            <a:r>
              <a:rPr lang="uk-UA" sz="1600" dirty="0" smtClean="0"/>
              <a:t>процедурна, імперативна мова програмування загального призначення, Хоча С і було розроблено для написання системного програмного забезпечення,</a:t>
            </a:r>
            <a:r>
              <a:rPr lang="uk-UA" sz="1600" baseline="30000" dirty="0" smtClean="0"/>
              <a:t> </a:t>
            </a:r>
            <a:r>
              <a:rPr lang="uk-UA" sz="1600" dirty="0" smtClean="0"/>
              <a:t>наразі вона досить часто використовується для написання прикладного програмного забезпечення.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smtClean="0"/>
              <a:t>Java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C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113903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2664296" cy="29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19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 C++ стала однією з найуживаніших мов програмування загального призначення. Мову використовують для системного програмування, розробки прикладного програмного забезпечення, написання драйверів, потужних серверних та клієнтських програм, а також для розробки розважальних програм, наприклад, відеоігор. C++ суттєво вплинула на інші популярні сьогодні мови програмування: C# та Java.</a:t>
            </a:r>
            <a:endParaRPr lang="uk-UA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Четверте </a:t>
            </a:r>
            <a:r>
              <a:rPr lang="uk-UA" sz="1600" dirty="0"/>
              <a:t>місце суто за статистикою, за фактом </a:t>
            </a:r>
            <a:r>
              <a:rPr lang="en-US" sz="1600" dirty="0"/>
              <a:t>Python </a:t>
            </a:r>
            <a:r>
              <a:rPr lang="uk-UA" sz="1600" dirty="0"/>
              <a:t>незабаром якщо не витіснить, то складе конкуренцію </a:t>
            </a:r>
            <a:r>
              <a:rPr lang="ru-RU" sz="1600" dirty="0" smtClean="0"/>
              <a:t>Java</a:t>
            </a:r>
            <a:r>
              <a:rPr lang="en-US" sz="1600" dirty="0" smtClean="0"/>
              <a:t>. </a:t>
            </a:r>
            <a:r>
              <a:rPr lang="uk-UA" sz="1600" dirty="0"/>
              <a:t>Головна перевага, крім простоти </a:t>
            </a:r>
            <a:r>
              <a:rPr lang="uk-UA" sz="1600" dirty="0"/>
              <a:t>кодинга</a:t>
            </a:r>
            <a:r>
              <a:rPr lang="uk-UA" sz="1600" dirty="0"/>
              <a:t>, наявність нейронних сітей і відповідних бібліотек. Завдяки цьому можна створювати </a:t>
            </a:r>
            <a:r>
              <a:rPr lang="uk-UA" sz="1600" dirty="0"/>
              <a:t>самонавчающі</a:t>
            </a:r>
            <a:r>
              <a:rPr lang="uk-UA" sz="1600" dirty="0"/>
              <a:t> програми. Це важливо для аналітиків, банкірів, подібні рішення використовують пошукові системи </a:t>
            </a:r>
            <a:r>
              <a:rPr lang="en-US" sz="1600" dirty="0"/>
              <a:t>Google </a:t>
            </a:r>
            <a:r>
              <a:rPr lang="uk-UA" sz="1600" dirty="0"/>
              <a:t>і Яндекс. Ще одна перевага — розвинене співтовариство розробників. У мережі є величезна кількість готових рішень і спеціалізованих форумів, де новачкам допоможуть розібратися у вирішенні складних завдань.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uk-UA" dirty="0" smtClean="0"/>
              <a:t>С</a:t>
            </a:r>
            <a:r>
              <a:rPr lang="ru-RU" dirty="0" smtClean="0"/>
              <a:t>++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Python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94" y="4509120"/>
            <a:ext cx="198569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05016"/>
            <a:ext cx="3396470" cy="10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Н</a:t>
            </a:r>
            <a:r>
              <a:rPr lang="uk-UA" sz="1600" dirty="0" smtClean="0"/>
              <a:t>айсучасніша</a:t>
            </a:r>
            <a:r>
              <a:rPr lang="uk-UA" sz="1600" dirty="0"/>
              <a:t> </a:t>
            </a:r>
            <a:r>
              <a:rPr lang="en-US" sz="1600" dirty="0"/>
              <a:t>BASIC-</a:t>
            </a:r>
            <a:r>
              <a:rPr lang="uk-UA" sz="1600" dirty="0"/>
              <a:t>базована мова програмування</a:t>
            </a:r>
            <a:r>
              <a:rPr lang="uk-UA" sz="1600" dirty="0" smtClean="0"/>
              <a:t>. </a:t>
            </a:r>
            <a:r>
              <a:rPr lang="ru-RU" sz="1600" dirty="0" smtClean="0"/>
              <a:t>П</a:t>
            </a:r>
            <a:r>
              <a:rPr lang="ru-RU" sz="1600" dirty="0"/>
              <a:t>рацює ця мова на базі .NET- </a:t>
            </a:r>
            <a:r>
              <a:rPr lang="ru-RU" sz="1600" dirty="0" smtClean="0"/>
              <a:t>фреймворку, </a:t>
            </a:r>
            <a:r>
              <a:rPr lang="ru-RU" sz="1600" dirty="0"/>
              <a:t>для роботи з яким також розроблена мова програмування C</a:t>
            </a:r>
            <a:r>
              <a:rPr lang="ru-RU" sz="1600" dirty="0" smtClean="0"/>
              <a:t>#. </a:t>
            </a:r>
            <a:r>
              <a:rPr lang="en-US" sz="1600" dirty="0"/>
              <a:t>VB.NET — </a:t>
            </a:r>
            <a:r>
              <a:rPr lang="uk-UA" sz="1600" dirty="0"/>
              <a:t>є першою з сімейства повністю об'єктноорієнтованою мовою, у ній підтримується всі основні принципи </a:t>
            </a:r>
            <a:r>
              <a:rPr lang="uk-UA" sz="1600" dirty="0" smtClean="0"/>
              <a:t>об’єктноорієнтованого програмування, </a:t>
            </a:r>
            <a:r>
              <a:rPr lang="uk-UA" sz="1600" dirty="0"/>
              <a:t>за винятком множинного успадкування.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Сі </a:t>
            </a:r>
            <a:r>
              <a:rPr lang="uk-UA" sz="1600" dirty="0"/>
              <a:t>Шарп</a:t>
            </a:r>
            <a:r>
              <a:rPr lang="uk-UA" sz="1600" dirty="0"/>
              <a:t> — це без перебільшення найпростіша і зрозуміла мова програмування високого рівня. Вона створювалася з метою з'єднати в собі все найкраще з інших кодів і у розробників це вийшло. За допомогою </a:t>
            </a:r>
            <a:r>
              <a:rPr lang="en-US" sz="1600" dirty="0"/>
              <a:t>C# </a:t>
            </a:r>
            <a:r>
              <a:rPr lang="uk-UA" sz="1600" dirty="0"/>
              <a:t>можна реалізувати будь-яке завдання, від створення невеликого обчислювального алгоритму, до написання повноцінної іграшки на </a:t>
            </a:r>
            <a:r>
              <a:rPr lang="en-US" sz="1600" dirty="0"/>
              <a:t>Unity Game. </a:t>
            </a:r>
            <a:r>
              <a:rPr lang="uk-UA" sz="1600" dirty="0"/>
              <a:t>Оскільки мова відносно стара, багато програмістів обходять її стороною, але це помилка. Сі </a:t>
            </a:r>
            <a:r>
              <a:rPr lang="uk-UA" sz="1600" dirty="0"/>
              <a:t>Шарп</a:t>
            </a:r>
            <a:r>
              <a:rPr lang="uk-UA" sz="1600" dirty="0"/>
              <a:t> поєднує в собі </a:t>
            </a:r>
            <a:r>
              <a:rPr lang="en-US" sz="1600" dirty="0"/>
              <a:t>Python, Java </a:t>
            </a:r>
            <a:r>
              <a:rPr lang="uk-UA" sz="1600" dirty="0"/>
              <a:t>і найближчих родичів С і С++. Підходить для розробки як десктопних, так і мобільних додатків. Тому </a:t>
            </a:r>
            <a:r>
              <a:rPr lang="en-US" sz="1600" dirty="0"/>
              <a:t>C# </a:t>
            </a:r>
            <a:r>
              <a:rPr lang="uk-UA" sz="1600" dirty="0"/>
              <a:t>обов'язкова до </a:t>
            </a:r>
            <a:r>
              <a:rPr lang="uk-UA" sz="1800" dirty="0"/>
              <a:t>вивчення.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en-US" dirty="0" smtClean="0"/>
              <a:t>Visual</a:t>
            </a:r>
            <a:r>
              <a:rPr lang="ru-RU" dirty="0" smtClean="0"/>
              <a:t> </a:t>
            </a:r>
            <a:r>
              <a:rPr lang="en-US" dirty="0" smtClean="0"/>
              <a:t>Basic</a:t>
            </a:r>
            <a:r>
              <a:rPr lang="ru-RU" dirty="0" smtClean="0"/>
              <a:t> .NET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C#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7" y="3861048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29250"/>
            <a:ext cx="12715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41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9776" y="981120"/>
            <a:ext cx="3744416" cy="5760248"/>
          </a:xfrm>
        </p:spPr>
        <p:txBody>
          <a:bodyPr>
            <a:noAutofit/>
          </a:bodyPr>
          <a:lstStyle/>
          <a:p>
            <a:pPr marL="0" indent="0">
              <a:buSzPct val="80000"/>
              <a:buNone/>
            </a:pPr>
            <a:r>
              <a:rPr lang="uk-UA" sz="1600" dirty="0"/>
              <a:t>В еру мобільних гаджетів неможливо обійтися без цього коду. </a:t>
            </a:r>
            <a:r>
              <a:rPr lang="en-US" sz="1600" dirty="0"/>
              <a:t>JavaScript — </a:t>
            </a:r>
            <a:r>
              <a:rPr lang="uk-UA" sz="1600" dirty="0"/>
              <a:t>найпопулярніший мова програмування, оскільки дозволяє не тільки створювати сайти і писати розширення для </a:t>
            </a:r>
            <a:r>
              <a:rPr lang="uk-UA" sz="1600" dirty="0"/>
              <a:t>веб-платформ</a:t>
            </a:r>
            <a:r>
              <a:rPr lang="uk-UA" sz="1600" dirty="0"/>
              <a:t>, але і активно застосовується для розробки додатків. Спеціаліст по </a:t>
            </a:r>
            <a:r>
              <a:rPr lang="en-US" sz="1600" dirty="0"/>
              <a:t>JavaScript </a:t>
            </a:r>
            <a:r>
              <a:rPr lang="uk-UA" sz="1600" dirty="0"/>
              <a:t>затребуваний як у </a:t>
            </a:r>
            <a:r>
              <a:rPr lang="uk-UA" sz="1600" dirty="0"/>
              <a:t>веб-студій</a:t>
            </a:r>
            <a:r>
              <a:rPr lang="uk-UA" sz="1600" dirty="0"/>
              <a:t>, так і в рамках </a:t>
            </a:r>
            <a:r>
              <a:rPr lang="uk-UA" sz="1600" dirty="0"/>
              <a:t>фрілансу</a:t>
            </a:r>
            <a:r>
              <a:rPr lang="uk-UA" sz="1600" dirty="0"/>
              <a:t>. Досить простий синтаксис робить код зручним для вивчення. Освоїти його не займе багато часу, тому </a:t>
            </a:r>
            <a:r>
              <a:rPr lang="en-US" sz="1600" dirty="0"/>
              <a:t>JS — </a:t>
            </a:r>
            <a:r>
              <a:rPr lang="uk-UA" sz="1600" dirty="0"/>
              <a:t>обов'язковий навик будь-якого сучасного програміста.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84551" y="981120"/>
            <a:ext cx="3744416" cy="5760248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uk-UA" sz="1600" dirty="0" smtClean="0"/>
              <a:t>Декларативна мова програмування </a:t>
            </a:r>
            <a:r>
              <a:rPr lang="uk-UA" sz="1600" dirty="0"/>
              <a:t>для взаємодії </a:t>
            </a:r>
            <a:r>
              <a:rPr lang="uk-UA" sz="1600" dirty="0" smtClean="0"/>
              <a:t>користувача з базами даних, що застосовується для формування запитів, оновлення і керування реляційними БД, створення схеми бази даних та її модифікації, системи контролю за доступом до бази даних. Сама по собі SQL не є ані системою керування базами даних, ані окремим програмним продуктом. На відміну від дійсних мов програмування, SQL може формувати інтерактивні запити або, </a:t>
            </a:r>
            <a:r>
              <a:rPr lang="uk-UA" sz="1600" dirty="0" smtClean="0"/>
              <a:t>бувши</a:t>
            </a:r>
            <a:r>
              <a:rPr lang="uk-UA" sz="1600" dirty="0" smtClean="0"/>
              <a:t> вбудованою в прикладні програми, виступати як інструкції для керування даними.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9776" y="188640"/>
            <a:ext cx="3744416" cy="658368"/>
          </a:xfrm>
        </p:spPr>
        <p:txBody>
          <a:bodyPr/>
          <a:lstStyle/>
          <a:p>
            <a:r>
              <a:rPr lang="ru-RU" dirty="0" smtClean="0"/>
              <a:t>JavaScript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3744416" cy="658368"/>
          </a:xfrm>
        </p:spPr>
        <p:txBody>
          <a:bodyPr/>
          <a:lstStyle/>
          <a:p>
            <a:r>
              <a:rPr lang="ru-RU" dirty="0" smtClean="0"/>
              <a:t>SQL</a:t>
            </a:r>
            <a:endParaRPr lang="uk-UA" dirty="0"/>
          </a:p>
        </p:txBody>
      </p:sp>
      <p:sp>
        <p:nvSpPr>
          <p:cNvPr id="2" name="AutoShape 2" descr="Javascript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4" descr="Javascript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4538" y="-8474075"/>
            <a:ext cx="377222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43415"/>
            <a:ext cx="1298401" cy="148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10791"/>
            <a:ext cx="2664296" cy="12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1136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Сучасні мови програмування</vt:lpstr>
      <vt:lpstr>ЗМІСТ</vt:lpstr>
      <vt:lpstr>Що таке мова програмування?</vt:lpstr>
      <vt:lpstr>Які найпопулярніші мови програмування?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2022-04-20T08:41:31Z</dcterms:created>
  <dcterms:modified xsi:type="dcterms:W3CDTF">2022-05-19T19:53:19Z</dcterms:modified>
</cp:coreProperties>
</file>