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4"/>
  </p:notesMasterIdLst>
  <p:sldIdLst>
    <p:sldId id="256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003300"/>
    <a:srgbClr val="008000"/>
    <a:srgbClr val="FF66FF"/>
    <a:srgbClr val="4A3B36"/>
    <a:srgbClr val="1A66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8" d="100"/>
          <a:sy n="88" d="100"/>
        </p:scale>
        <p:origin x="-1205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0C0292-9BE3-4010-9EC2-84712A6265C3}" type="datetimeFigureOut">
              <a:rPr lang="uk-UA" smtClean="0"/>
              <a:t>19.05.2022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0FCEFB-9C10-4A3F-9CB1-43A2F6FD568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3252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0FCEFB-9C10-4A3F-9CB1-43A2F6FD568F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3745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7584" y="16778"/>
            <a:ext cx="8316416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600201"/>
            <a:ext cx="7499176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1197968" y="2276872"/>
            <a:ext cx="7499176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slide" Target="slide10.xml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6" Type="http://schemas.openxmlformats.org/officeDocument/2006/relationships/slide" Target="slide9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131840" y="3013502"/>
            <a:ext cx="30243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Тенета</a:t>
            </a:r>
          </a:p>
          <a:p>
            <a:pPr algn="ctr"/>
            <a:r>
              <a:rPr lang="uk-UA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Інтернету</a:t>
            </a:r>
            <a:endParaRPr lang="en-US" altLang="ko-KR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19672" y="1700808"/>
            <a:ext cx="7524328" cy="1123529"/>
          </a:xfrm>
        </p:spPr>
        <p:txBody>
          <a:bodyPr/>
          <a:lstStyle/>
          <a:p>
            <a:r>
              <a:rPr lang="uk-UA" dirty="0" smtClean="0"/>
              <a:t>Висновок</a:t>
            </a:r>
            <a:endParaRPr lang="uk-UA" dirty="0"/>
          </a:p>
        </p:txBody>
      </p:sp>
      <p:sp>
        <p:nvSpPr>
          <p:cNvPr id="7" name="Объект 6"/>
          <p:cNvSpPr>
            <a:spLocks noGrp="1"/>
          </p:cNvSpPr>
          <p:nvPr>
            <p:ph idx="10"/>
          </p:nvPr>
        </p:nvSpPr>
        <p:spPr>
          <a:xfrm>
            <a:off x="1619672" y="2809172"/>
            <a:ext cx="6563072" cy="1577636"/>
          </a:xfrm>
        </p:spPr>
        <p:txBody>
          <a:bodyPr/>
          <a:lstStyle/>
          <a:p>
            <a:pPr>
              <a:spcBef>
                <a:spcPts val="100"/>
              </a:spcBef>
            </a:pPr>
            <a:r>
              <a:rPr lang="uk-UA" dirty="0">
                <a:latin typeface="Arial" pitchFamily="34" charset="0"/>
                <a:cs typeface="Arial" pitchFamily="34" charset="0"/>
              </a:rPr>
              <a:t>Отже,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інтернет</a:t>
            </a:r>
            <a:r>
              <a:rPr lang="uk-UA" dirty="0">
                <a:latin typeface="Arial" pitchFamily="34" charset="0"/>
                <a:cs typeface="Arial" pitchFamily="34" charset="0"/>
              </a:rPr>
              <a:t> – це надзвичайно корисний винахід людства. Зовсім </a:t>
            </a:r>
            <a:endParaRPr lang="uk-UA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100"/>
              </a:spcBef>
            </a:pPr>
            <a:r>
              <a:rPr lang="uk-UA" dirty="0" err="1" smtClean="0">
                <a:latin typeface="Arial" pitchFamily="34" charset="0"/>
                <a:cs typeface="Arial" pitchFamily="34" charset="0"/>
              </a:rPr>
              <a:t>ншим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dirty="0">
                <a:latin typeface="Arial" pitchFamily="34" charset="0"/>
                <a:cs typeface="Arial" pitchFamily="34" charset="0"/>
              </a:rPr>
              <a:t>постає питання: як правильно вміти ним користуватися? На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жаль,</a:t>
            </a:r>
          </a:p>
          <a:p>
            <a:pPr>
              <a:spcBef>
                <a:spcPts val="100"/>
              </a:spcBef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більшість </a:t>
            </a:r>
            <a:r>
              <a:rPr lang="uk-UA" dirty="0">
                <a:latin typeface="Arial" pitchFamily="34" charset="0"/>
                <a:cs typeface="Arial" pitchFamily="34" charset="0"/>
              </a:rPr>
              <a:t>людей проводить в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інтернеті</a:t>
            </a:r>
            <a:r>
              <a:rPr lang="uk-UA" dirty="0">
                <a:latin typeface="Arial" pitchFamily="34" charset="0"/>
                <a:cs typeface="Arial" pitchFamily="34" charset="0"/>
              </a:rPr>
              <a:t> значно більше часу, ніж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насправді</a:t>
            </a:r>
          </a:p>
          <a:p>
            <a:pPr>
              <a:spcBef>
                <a:spcPts val="100"/>
              </a:spcBef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планували</a:t>
            </a:r>
            <a:r>
              <a:rPr lang="uk-UA" dirty="0">
                <a:latin typeface="Arial" pitchFamily="34" charset="0"/>
                <a:cs typeface="Arial" pitchFamily="34" charset="0"/>
              </a:rPr>
              <a:t>, але ж це залежить від людей, а не від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інтернету</a:t>
            </a:r>
            <a:r>
              <a:rPr lang="uk-UA" dirty="0">
                <a:latin typeface="Arial" pitchFamily="34" charset="0"/>
                <a:cs typeface="Arial" pitchFamily="34" charset="0"/>
              </a:rPr>
              <a:t>. Хіба ж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ні?</a:t>
            </a:r>
          </a:p>
          <a:p>
            <a:pPr>
              <a:spcBef>
                <a:spcPts val="100"/>
              </a:spcBef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Просто </a:t>
            </a:r>
            <a:r>
              <a:rPr lang="uk-UA" dirty="0">
                <a:latin typeface="Arial" pitchFamily="34" charset="0"/>
                <a:cs typeface="Arial" pitchFamily="34" charset="0"/>
              </a:rPr>
              <a:t>треба пам’ятати, що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інтернет</a:t>
            </a:r>
            <a:r>
              <a:rPr lang="uk-UA" dirty="0">
                <a:latin typeface="Arial" pitchFamily="34" charset="0"/>
                <a:cs typeface="Arial" pitchFamily="34" charset="0"/>
              </a:rPr>
              <a:t> – це інструмент, яким кожен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може</a:t>
            </a:r>
          </a:p>
          <a:p>
            <a:pPr>
              <a:spcBef>
                <a:spcPts val="100"/>
              </a:spcBef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керувати.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63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75856" y="2875002"/>
            <a:ext cx="29523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dirty="0" smtClean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Кінець</a:t>
            </a:r>
            <a:endParaRPr lang="uk-UA" sz="6600" dirty="0">
              <a:solidFill>
                <a:schemeClr val="bg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reflection blurRad="6350" stA="60000" endA="900" endPos="58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503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19672" y="0"/>
            <a:ext cx="7524328" cy="1069514"/>
          </a:xfrm>
        </p:spPr>
        <p:txBody>
          <a:bodyPr/>
          <a:lstStyle/>
          <a:p>
            <a:r>
              <a:rPr lang="uk-UA" altLang="ko-KR" dirty="0" smtClean="0"/>
              <a:t>Зміст:</a:t>
            </a:r>
            <a:endParaRPr lang="ko-KR" alt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>
          <a:xfrm>
            <a:off x="1619672" y="1340768"/>
            <a:ext cx="6563072" cy="4147865"/>
          </a:xfrm>
        </p:spPr>
        <p:txBody>
          <a:bodyPr/>
          <a:lstStyle/>
          <a:p>
            <a:pPr marL="400050" indent="-400050">
              <a:buClr>
                <a:schemeClr val="tx1"/>
              </a:buClr>
              <a:buFont typeface="+mj-lt"/>
              <a:buAutoNum type="romanUcPeriod"/>
            </a:pPr>
            <a:r>
              <a:rPr lang="uk-UA" altLang="ko-KR" sz="2000" dirty="0" smtClean="0">
                <a:latin typeface="Arial" pitchFamily="34" charset="0"/>
                <a:cs typeface="Arial" pitchFamily="34" charset="0"/>
                <a:hlinkClick r:id="rId2" action="ppaction://hlinksldjump"/>
              </a:rPr>
              <a:t>Вступ</a:t>
            </a:r>
            <a:endParaRPr lang="uk-UA" altLang="ko-KR" sz="2000" dirty="0" smtClean="0">
              <a:latin typeface="Arial" pitchFamily="34" charset="0"/>
              <a:cs typeface="Arial" pitchFamily="34" charset="0"/>
            </a:endParaRPr>
          </a:p>
          <a:p>
            <a:pPr marL="400050" indent="-400050">
              <a:buClr>
                <a:schemeClr val="tx1"/>
              </a:buClr>
              <a:buFont typeface="+mj-lt"/>
              <a:buAutoNum type="romanUcPeriod"/>
            </a:pPr>
            <a:r>
              <a:rPr lang="uk-UA" altLang="ko-KR" sz="2000" dirty="0" smtClean="0">
                <a:latin typeface="Arial" pitchFamily="34" charset="0"/>
                <a:cs typeface="Arial" pitchFamily="34" charset="0"/>
                <a:hlinkClick r:id="rId3" action="ppaction://hlinksldjump"/>
              </a:rPr>
              <a:t>Історія Інтернету</a:t>
            </a:r>
            <a:endParaRPr lang="uk-UA" altLang="ko-KR" sz="2000" dirty="0" smtClean="0">
              <a:latin typeface="Arial" pitchFamily="34" charset="0"/>
              <a:cs typeface="Arial" pitchFamily="34" charset="0"/>
            </a:endParaRPr>
          </a:p>
          <a:p>
            <a:pPr marL="400050" indent="-400050">
              <a:buClr>
                <a:schemeClr val="tx1"/>
              </a:buClr>
              <a:buFont typeface="+mj-lt"/>
              <a:buAutoNum type="romanUcPeriod"/>
            </a:pPr>
            <a:r>
              <a:rPr lang="uk-UA" altLang="ko-KR" sz="2000" dirty="0" smtClean="0">
                <a:latin typeface="Arial" pitchFamily="34" charset="0"/>
                <a:cs typeface="Arial" pitchFamily="34" charset="0"/>
                <a:hlinkClick r:id="rId4" action="ppaction://hlinksldjump"/>
              </a:rPr>
              <a:t>Апаратні засоби Інтернету</a:t>
            </a:r>
            <a:endParaRPr lang="uk-UA" altLang="ko-KR" sz="2000" dirty="0" smtClean="0">
              <a:latin typeface="Arial" pitchFamily="34" charset="0"/>
              <a:cs typeface="Arial" pitchFamily="34" charset="0"/>
            </a:endParaRPr>
          </a:p>
          <a:p>
            <a:pPr marL="400050" indent="-400050">
              <a:buClr>
                <a:schemeClr val="tx1"/>
              </a:buClr>
              <a:buFont typeface="+mj-lt"/>
              <a:buAutoNum type="romanUcPeriod"/>
            </a:pPr>
            <a:r>
              <a:rPr lang="uk-UA" altLang="ko-KR" sz="2000" dirty="0" smtClean="0">
                <a:latin typeface="Arial" pitchFamily="34" charset="0"/>
                <a:cs typeface="Arial" pitchFamily="34" charset="0"/>
                <a:hlinkClick r:id="rId5" action="ppaction://hlinksldjump"/>
              </a:rPr>
              <a:t>Сервіси Інтернету</a:t>
            </a:r>
            <a:endParaRPr lang="uk-UA" altLang="ko-KR" sz="2000" dirty="0" smtClean="0">
              <a:latin typeface="Arial" pitchFamily="34" charset="0"/>
              <a:cs typeface="Arial" pitchFamily="34" charset="0"/>
            </a:endParaRPr>
          </a:p>
          <a:p>
            <a:pPr marL="400050" indent="-400050">
              <a:buClr>
                <a:schemeClr val="tx1"/>
              </a:buClr>
              <a:buFont typeface="+mj-lt"/>
              <a:buAutoNum type="romanUcPeriod"/>
            </a:pPr>
            <a:r>
              <a:rPr lang="uk-UA" altLang="ko-KR" sz="2000" dirty="0" smtClean="0">
                <a:latin typeface="Arial" pitchFamily="34" charset="0"/>
                <a:cs typeface="Arial" pitchFamily="34" charset="0"/>
                <a:hlinkClick r:id="rId6" action="ppaction://hlinksldjump"/>
              </a:rPr>
              <a:t>Значення Інтернету для людини</a:t>
            </a:r>
            <a:endParaRPr lang="uk-UA" altLang="ko-KR" sz="2000" dirty="0" smtClean="0">
              <a:latin typeface="Arial" pitchFamily="34" charset="0"/>
              <a:cs typeface="Arial" pitchFamily="34" charset="0"/>
            </a:endParaRPr>
          </a:p>
          <a:p>
            <a:pPr marL="400050" indent="-400050">
              <a:buClr>
                <a:schemeClr val="tx1"/>
              </a:buClr>
              <a:buFont typeface="+mj-lt"/>
              <a:buAutoNum type="romanUcPeriod"/>
            </a:pPr>
            <a:r>
              <a:rPr lang="uk-UA" altLang="ko-KR" sz="2000" dirty="0" smtClean="0">
                <a:latin typeface="Arial" pitchFamily="34" charset="0"/>
                <a:cs typeface="Arial" pitchFamily="34" charset="0"/>
                <a:hlinkClick r:id="rId7" action="ppaction://hlinksldjump"/>
              </a:rPr>
              <a:t>Висновок</a:t>
            </a:r>
            <a:endParaRPr lang="ko-KR" alt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3608" y="5332"/>
            <a:ext cx="8316416" cy="1069514"/>
          </a:xfrm>
        </p:spPr>
        <p:txBody>
          <a:bodyPr/>
          <a:lstStyle/>
          <a:p>
            <a:r>
              <a:rPr lang="uk-UA" altLang="ko-KR" dirty="0" smtClean="0"/>
              <a:t>Вступ</a:t>
            </a:r>
            <a:endParaRPr lang="ko-KR" alt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1043608" y="1196752"/>
            <a:ext cx="7499176" cy="1815882"/>
          </a:xfrm>
        </p:spPr>
        <p:txBody>
          <a:bodyPr wrap="square" numCol="1">
            <a:spAutoFit/>
          </a:bodyPr>
          <a:lstStyle/>
          <a:p>
            <a:r>
              <a:rPr lang="uk-UA" altLang="ko-KR" b="1" dirty="0">
                <a:latin typeface="Arial" pitchFamily="34" charset="0"/>
                <a:cs typeface="Arial" pitchFamily="34" charset="0"/>
              </a:rPr>
              <a:t>Інтернет</a:t>
            </a:r>
            <a:r>
              <a:rPr lang="uk-UA" altLang="ko-KR" dirty="0">
                <a:latin typeface="Arial" pitchFamily="34" charset="0"/>
                <a:cs typeface="Arial" pitchFamily="34" charset="0"/>
              </a:rPr>
              <a:t> – всесвітня система сполучених комп’ютерних мереж, що заснована на комплекті </a:t>
            </a:r>
            <a:r>
              <a:rPr lang="uk-UA" altLang="ko-KR" dirty="0" err="1">
                <a:latin typeface="Arial" pitchFamily="34" charset="0"/>
                <a:cs typeface="Arial" pitchFamily="34" charset="0"/>
              </a:rPr>
              <a:t>Інтернет-протоколів</a:t>
            </a:r>
            <a:r>
              <a:rPr lang="uk-UA" altLang="ko-KR" dirty="0">
                <a:latin typeface="Arial" pitchFamily="34" charset="0"/>
                <a:cs typeface="Arial" pitchFamily="34" charset="0"/>
              </a:rPr>
              <a:t>. Інтернет також називають мережею мереж, бо він складається з </a:t>
            </a:r>
            <a:r>
              <a:rPr lang="uk-UA" altLang="ko-KR" dirty="0" err="1">
                <a:latin typeface="Arial" pitchFamily="34" charset="0"/>
                <a:cs typeface="Arial" pitchFamily="34" charset="0"/>
              </a:rPr>
              <a:t>мілбйонів</a:t>
            </a:r>
            <a:r>
              <a:rPr lang="uk-UA" altLang="ko-KR" dirty="0">
                <a:latin typeface="Arial" pitchFamily="34" charset="0"/>
                <a:cs typeface="Arial" pitchFamily="34" charset="0"/>
              </a:rPr>
              <a:t> локальних і глобальних приватних, публічних, академічних, ділових і урядових мереж, пов’язаних між собою з використанням різноманітних дротових, оптичних і бездротових технологій. </a:t>
            </a:r>
            <a:r>
              <a:rPr lang="uk-UA" altLang="ko-KR" dirty="0" err="1">
                <a:latin typeface="Arial" pitchFamily="34" charset="0"/>
                <a:cs typeface="Arial" pitchFamily="34" charset="0"/>
              </a:rPr>
              <a:t>Міжмережжя</a:t>
            </a:r>
            <a:r>
              <a:rPr lang="uk-UA" altLang="ko-KR" dirty="0">
                <a:latin typeface="Arial" pitchFamily="34" charset="0"/>
                <a:cs typeface="Arial" pitchFamily="34" charset="0"/>
              </a:rPr>
              <a:t> становить фізичну основу для розміщення величезної кількості інформаційних ресурсів і послуг, як-от взаємопов’язані гіпертекстові документи Всесвітнього павутиння та електрона </a:t>
            </a:r>
            <a:r>
              <a:rPr lang="uk-UA" altLang="ko-KR" dirty="0" smtClean="0">
                <a:latin typeface="Arial" pitchFamily="34" charset="0"/>
                <a:cs typeface="Arial" pitchFamily="34" charset="0"/>
              </a:rPr>
              <a:t>пошта. На даний час приблизно 5 </a:t>
            </a:r>
            <a:r>
              <a:rPr lang="uk-UA" altLang="ko-KR" dirty="0" err="1" smtClean="0">
                <a:latin typeface="Arial" pitchFamily="34" charset="0"/>
                <a:cs typeface="Arial" pitchFamily="34" charset="0"/>
              </a:rPr>
              <a:t>млрд</a:t>
            </a:r>
            <a:r>
              <a:rPr lang="uk-UA" altLang="ko-KR" dirty="0" smtClean="0">
                <a:latin typeface="Arial" pitchFamily="34" charset="0"/>
                <a:cs typeface="Arial" pitchFamily="34" charset="0"/>
              </a:rPr>
              <a:t> користувачів </a:t>
            </a:r>
            <a:r>
              <a:rPr lang="uk-UA" altLang="ko-KR" dirty="0" err="1" smtClean="0">
                <a:latin typeface="Arial" pitchFamily="34" charset="0"/>
                <a:cs typeface="Arial" pitchFamily="34" charset="0"/>
              </a:rPr>
              <a:t>інтернету</a:t>
            </a:r>
            <a:r>
              <a:rPr lang="uk-UA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13241"/>
            <a:ext cx="27622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113241"/>
            <a:ext cx="2497575" cy="16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6778"/>
            <a:ext cx="8316416" cy="1069514"/>
          </a:xfrm>
        </p:spPr>
        <p:txBody>
          <a:bodyPr/>
          <a:lstStyle/>
          <a:p>
            <a:r>
              <a:rPr lang="uk-UA" dirty="0" smtClean="0"/>
              <a:t>Історія Інтернету</a:t>
            </a:r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827584" y="1268760"/>
            <a:ext cx="7499176" cy="3600400"/>
          </a:xfrm>
        </p:spPr>
        <p:txBody>
          <a:bodyPr/>
          <a:lstStyle/>
          <a:p>
            <a:pPr>
              <a:spcBef>
                <a:spcPts val="100"/>
              </a:spcBef>
            </a:pPr>
            <a:r>
              <a:rPr lang="uk-UA" dirty="0">
                <a:latin typeface="Arial" pitchFamily="34" charset="0"/>
                <a:cs typeface="Arial" pitchFamily="34" charset="0"/>
              </a:rPr>
              <a:t>Інтернет зародився в США наприкінці 60-х років із про­екту мережі з комутацією пакетів Агентства перспективних дослідницьких проектів Міноборони США, яка </a:t>
            </a:r>
          </a:p>
          <a:p>
            <a:pPr>
              <a:spcBef>
                <a:spcPts val="100"/>
              </a:spcBef>
            </a:pPr>
            <a:r>
              <a:rPr lang="uk-UA" dirty="0">
                <a:latin typeface="Arial" pitchFamily="34" charset="0"/>
                <a:cs typeface="Arial" pitchFamily="34" charset="0"/>
              </a:rPr>
              <a:t>тримала назву </a:t>
            </a:r>
            <a:r>
              <a:rPr lang="en-US" dirty="0">
                <a:latin typeface="Arial" pitchFamily="34" charset="0"/>
                <a:cs typeface="Arial" pitchFamily="34" charset="0"/>
              </a:rPr>
              <a:t>ARPANET.</a:t>
            </a:r>
            <a:r>
              <a:rPr lang="uk-UA" dirty="0">
                <a:latin typeface="Arial" pitchFamily="34" charset="0"/>
                <a:cs typeface="Arial" pitchFamily="34" charset="0"/>
              </a:rPr>
              <a:t> Зайнялося питанням створенням комп’ютерної мережі</a:t>
            </a:r>
          </a:p>
          <a:p>
            <a:r>
              <a:rPr lang="uk-UA" dirty="0">
                <a:latin typeface="Arial" pitchFamily="34" charset="0"/>
                <a:cs typeface="Arial" pitchFamily="34" charset="0"/>
              </a:rPr>
              <a:t>спеціальне агентство </a:t>
            </a:r>
            <a:r>
              <a:rPr lang="en-US" dirty="0">
                <a:latin typeface="Arial" pitchFamily="34" charset="0"/>
                <a:cs typeface="Arial" pitchFamily="34" charset="0"/>
              </a:rPr>
              <a:t>DAPRA, </a:t>
            </a:r>
            <a:r>
              <a:rPr lang="uk-UA" dirty="0">
                <a:latin typeface="Arial" pitchFamily="34" charset="0"/>
                <a:cs typeface="Arial" pitchFamily="34" charset="0"/>
              </a:rPr>
              <a:t>яке відповідало за впровадження нових технологій в США. З плином часу </a:t>
            </a:r>
            <a:r>
              <a:rPr lang="en-US" dirty="0">
                <a:latin typeface="Arial" pitchFamily="34" charset="0"/>
                <a:cs typeface="Arial" pitchFamily="34" charset="0"/>
              </a:rPr>
              <a:t>APRANET </a:t>
            </a:r>
            <a:r>
              <a:rPr lang="uk-UA" dirty="0">
                <a:latin typeface="Arial" pitchFamily="34" charset="0"/>
                <a:cs typeface="Arial" pitchFamily="34" charset="0"/>
              </a:rPr>
              <a:t>розвивалася і ставала популярнішою. Перший</a:t>
            </a:r>
          </a:p>
          <a:p>
            <a:pPr>
              <a:spcBef>
                <a:spcPts val="100"/>
              </a:spcBef>
            </a:pPr>
            <a:r>
              <a:rPr lang="uk-UA" dirty="0">
                <a:latin typeface="Arial" pitchFamily="34" charset="0"/>
                <a:cs typeface="Arial" pitchFamily="34" charset="0"/>
              </a:rPr>
              <a:t>сервер </a:t>
            </a:r>
            <a:r>
              <a:rPr lang="en-US" dirty="0">
                <a:latin typeface="Arial" pitchFamily="34" charset="0"/>
                <a:cs typeface="Arial" pitchFamily="34" charset="0"/>
              </a:rPr>
              <a:t>ARPANET </a:t>
            </a:r>
            <a:r>
              <a:rPr lang="uk-UA" dirty="0">
                <a:latin typeface="Arial" pitchFamily="34" charset="0"/>
                <a:cs typeface="Arial" pitchFamily="34" charset="0"/>
              </a:rPr>
              <a:t>було встановлено 1 вересня 1969 року у Каліфорнійському</a:t>
            </a:r>
          </a:p>
          <a:p>
            <a:pPr>
              <a:spcBef>
                <a:spcPts val="100"/>
              </a:spcBef>
            </a:pPr>
            <a:r>
              <a:rPr lang="uk-UA" dirty="0">
                <a:latin typeface="Arial" pitchFamily="34" charset="0"/>
                <a:cs typeface="Arial" pitchFamily="34" charset="0"/>
              </a:rPr>
              <a:t>університеті в Лос-Анджелесі. Комп’ютер «</a:t>
            </a:r>
            <a:r>
              <a:rPr lang="en-US" dirty="0">
                <a:latin typeface="Arial" pitchFamily="34" charset="0"/>
                <a:cs typeface="Arial" pitchFamily="34" charset="0"/>
              </a:rPr>
              <a:t>Honeywell 516» </a:t>
            </a:r>
            <a:r>
              <a:rPr lang="uk-UA" dirty="0">
                <a:latin typeface="Arial" pitchFamily="34" charset="0"/>
                <a:cs typeface="Arial" pitchFamily="34" charset="0"/>
              </a:rPr>
              <a:t>мав 12 кілобайт</a:t>
            </a:r>
          </a:p>
          <a:p>
            <a:pPr>
              <a:spcBef>
                <a:spcPts val="100"/>
              </a:spcBef>
            </a:pPr>
            <a:r>
              <a:rPr lang="uk-UA" dirty="0">
                <a:latin typeface="Arial" pitchFamily="34" charset="0"/>
                <a:cs typeface="Arial" pitchFamily="34" charset="0"/>
              </a:rPr>
              <a:t>оперативної пам’яті. 22 жовтня вважається днем Народження Інтернет з’єднання. Адже саме цього дня 1969 року було встановлене з’єднання та передача даних</a:t>
            </a:r>
          </a:p>
          <a:p>
            <a:pPr>
              <a:spcBef>
                <a:spcPts val="100"/>
              </a:spcBef>
            </a:pPr>
            <a:r>
              <a:rPr lang="uk-UA" dirty="0">
                <a:latin typeface="Arial" pitchFamily="34" charset="0"/>
                <a:cs typeface="Arial" pitchFamily="34" charset="0"/>
              </a:rPr>
              <a:t>між Каліфорнійським університетом, де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проєктом</a:t>
            </a:r>
            <a:r>
              <a:rPr lang="uk-UA" dirty="0">
                <a:latin typeface="Arial" pitchFamily="34" charset="0"/>
                <a:cs typeface="Arial" pitchFamily="34" charset="0"/>
              </a:rPr>
              <a:t> керував Чарлі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Клайн</a:t>
            </a:r>
            <a:r>
              <a:rPr lang="uk-UA" dirty="0">
                <a:latin typeface="Arial" pitchFamily="34" charset="0"/>
                <a:cs typeface="Arial" pitchFamily="34" charset="0"/>
              </a:rPr>
              <a:t>, та</a:t>
            </a:r>
          </a:p>
          <a:p>
            <a:pPr>
              <a:spcBef>
                <a:spcPts val="100"/>
              </a:spcBef>
            </a:pPr>
            <a:r>
              <a:rPr lang="uk-UA" dirty="0" err="1">
                <a:latin typeface="Arial" pitchFamily="34" charset="0"/>
                <a:cs typeface="Arial" pitchFamily="34" charset="0"/>
              </a:rPr>
              <a:t>Стенфордом</a:t>
            </a:r>
            <a:r>
              <a:rPr lang="uk-UA" dirty="0">
                <a:latin typeface="Arial" pitchFamily="34" charset="0"/>
                <a:cs typeface="Arial" pitchFamily="34" charset="0"/>
              </a:rPr>
              <a:t>, на чолі з Біллом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Даваллем</a:t>
            </a:r>
            <a:r>
              <a:rPr lang="uk-UA" dirty="0">
                <a:latin typeface="Arial" pitchFamily="34" charset="0"/>
                <a:cs typeface="Arial" pitchFamily="34" charset="0"/>
              </a:rPr>
              <a:t>. Під час першої спроби вдалося</a:t>
            </a:r>
          </a:p>
          <a:p>
            <a:pPr>
              <a:spcBef>
                <a:spcPts val="100"/>
              </a:spcBef>
            </a:pPr>
            <a:r>
              <a:rPr lang="uk-UA" dirty="0">
                <a:latin typeface="Arial" pitchFamily="34" charset="0"/>
                <a:cs typeface="Arial" pitchFamily="34" charset="0"/>
              </a:rPr>
              <a:t>передати лише перші три знаки – «</a:t>
            </a:r>
            <a:r>
              <a:rPr lang="en-US" dirty="0">
                <a:latin typeface="Arial" pitchFamily="34" charset="0"/>
                <a:cs typeface="Arial" pitchFamily="34" charset="0"/>
              </a:rPr>
              <a:t>LOG», </a:t>
            </a:r>
            <a:r>
              <a:rPr lang="uk-UA" dirty="0">
                <a:latin typeface="Arial" pitchFamily="34" charset="0"/>
                <a:cs typeface="Arial" pitchFamily="34" charset="0"/>
              </a:rPr>
              <a:t>після цього в мережі стався збій. Однак після повернення </a:t>
            </a:r>
            <a:r>
              <a:rPr lang="en-US" dirty="0">
                <a:latin typeface="Arial" pitchFamily="34" charset="0"/>
                <a:cs typeface="Arial" pitchFamily="34" charset="0"/>
              </a:rPr>
              <a:t>APRANET </a:t>
            </a:r>
            <a:r>
              <a:rPr lang="uk-UA" dirty="0">
                <a:latin typeface="Arial" pitchFamily="34" charset="0"/>
                <a:cs typeface="Arial" pitchFamily="34" charset="0"/>
              </a:rPr>
              <a:t>в робочий стан через кілька годин наступна спроба</a:t>
            </a:r>
          </a:p>
          <a:p>
            <a:pPr>
              <a:spcBef>
                <a:spcPts val="100"/>
              </a:spcBef>
            </a:pPr>
            <a:r>
              <a:rPr lang="uk-UA" dirty="0">
                <a:latin typeface="Arial" pitchFamily="34" charset="0"/>
                <a:cs typeface="Arial" pitchFamily="34" charset="0"/>
              </a:rPr>
              <a:t>увінчалася успіхом.</a:t>
            </a:r>
          </a:p>
          <a:p>
            <a:pPr>
              <a:spcBef>
                <a:spcPts val="100"/>
              </a:spcBef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uk-UA" dirty="0">
              <a:latin typeface="Arial" pitchFamily="34" charset="0"/>
              <a:cs typeface="Arial" pitchFamily="34" charset="0"/>
            </a:endParaRPr>
          </a:p>
          <a:p>
            <a:endParaRPr lang="uk-UA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75" y="4656437"/>
            <a:ext cx="2990850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68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971600" y="2096852"/>
            <a:ext cx="7416824" cy="2664296"/>
          </a:xfrm>
        </p:spPr>
        <p:txBody>
          <a:bodyPr/>
          <a:lstStyle/>
          <a:p>
            <a:pPr>
              <a:spcBef>
                <a:spcPts val="100"/>
              </a:spcBef>
            </a:pPr>
            <a:r>
              <a:rPr lang="uk-UA" dirty="0">
                <a:latin typeface="Arial" pitchFamily="34" charset="0"/>
                <a:cs typeface="Arial" pitchFamily="34" charset="0"/>
              </a:rPr>
              <a:t>У 1984 р. з’явилася ще одна масштабна мережа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NSFNet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uk-UA" dirty="0">
                <a:latin typeface="Arial" pitchFamily="34" charset="0"/>
                <a:cs typeface="Arial" pitchFamily="34" charset="0"/>
              </a:rPr>
              <a:t>яка була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створена</a:t>
            </a:r>
          </a:p>
          <a:p>
            <a:pPr>
              <a:spcBef>
                <a:spcPts val="100"/>
              </a:spcBef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Національним </a:t>
            </a:r>
            <a:r>
              <a:rPr lang="uk-UA" dirty="0">
                <a:latin typeface="Arial" pitchFamily="34" charset="0"/>
                <a:cs typeface="Arial" pitchFamily="34" charset="0"/>
              </a:rPr>
              <a:t>науковим фондом Сполучених Штатів. Вона включала в себе безліч дрібних мереж, в тому числі і популярні тоді </a:t>
            </a:r>
            <a:r>
              <a:rPr lang="en-US" dirty="0">
                <a:latin typeface="Arial" pitchFamily="34" charset="0"/>
                <a:cs typeface="Arial" pitchFamily="34" charset="0"/>
              </a:rPr>
              <a:t>Bitnet </a:t>
            </a:r>
            <a:r>
              <a:rPr lang="uk-UA" dirty="0">
                <a:latin typeface="Arial" pitchFamily="34" charset="0"/>
                <a:cs typeface="Arial" pitchFamily="34" charset="0"/>
              </a:rPr>
              <a:t>і </a:t>
            </a:r>
            <a:r>
              <a:rPr lang="en-US" dirty="0">
                <a:latin typeface="Arial" pitchFamily="34" charset="0"/>
                <a:cs typeface="Arial" pitchFamily="34" charset="0"/>
              </a:rPr>
              <a:t>Usenet, </a:t>
            </a:r>
            <a:r>
              <a:rPr lang="uk-UA" dirty="0">
                <a:latin typeface="Arial" pitchFamily="34" charset="0"/>
                <a:cs typeface="Arial" pitchFamily="34" charset="0"/>
              </a:rPr>
              <a:t>і володіла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значно</a:t>
            </a:r>
          </a:p>
          <a:p>
            <a:pPr>
              <a:spcBef>
                <a:spcPts val="100"/>
              </a:spcBef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більшою </a:t>
            </a:r>
            <a:r>
              <a:rPr lang="uk-UA" dirty="0">
                <a:latin typeface="Arial" pitchFamily="34" charset="0"/>
                <a:cs typeface="Arial" pitchFamily="34" charset="0"/>
              </a:rPr>
              <a:t>пропускною здатністю в порівнянні з мережею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ARPANet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  <a:r>
              <a:rPr lang="uk-UA" dirty="0">
                <a:latin typeface="Arial" pitchFamily="34" charset="0"/>
                <a:cs typeface="Arial" pitchFamily="34" charset="0"/>
              </a:rPr>
              <a:t>Таким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чином,</a:t>
            </a:r>
          </a:p>
          <a:p>
            <a:pPr>
              <a:spcBef>
                <a:spcPts val="100"/>
              </a:spcBef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остання </a:t>
            </a:r>
            <a:r>
              <a:rPr lang="uk-UA" dirty="0">
                <a:latin typeface="Arial" pitchFamily="34" charset="0"/>
                <a:cs typeface="Arial" pitchFamily="34" charset="0"/>
              </a:rPr>
              <a:t>набула серйозного конкурента. До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NSFNet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uk-UA" dirty="0">
                <a:latin typeface="Arial" pitchFamily="34" charset="0"/>
                <a:cs typeface="Arial" pitchFamily="34" charset="0"/>
              </a:rPr>
              <a:t>підключилися понад 10 000 ПК менш ніж за рік, і зі словом «Інтернет» поступово стала асоціюватися саме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ця</a:t>
            </a:r>
          </a:p>
          <a:p>
            <a:pPr>
              <a:spcBef>
                <a:spcPts val="100"/>
              </a:spcBef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мережа. Головним </a:t>
            </a:r>
            <a:r>
              <a:rPr lang="uk-UA" dirty="0">
                <a:latin typeface="Arial" pitchFamily="34" charset="0"/>
                <a:cs typeface="Arial" pitchFamily="34" charset="0"/>
              </a:rPr>
              <a:t>постачальником даних Глобальна мережа стала лише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з</a:t>
            </a:r>
          </a:p>
          <a:p>
            <a:pPr>
              <a:spcBef>
                <a:spcPts val="100"/>
              </a:spcBef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1995 </a:t>
            </a:r>
            <a:r>
              <a:rPr lang="uk-UA" dirty="0">
                <a:latin typeface="Arial" pitchFamily="34" charset="0"/>
                <a:cs typeface="Arial" pitchFamily="34" charset="0"/>
              </a:rPr>
              <a:t>р. Це послужило поштовхом для створення </a:t>
            </a:r>
            <a:r>
              <a:rPr lang="en-US" dirty="0">
                <a:latin typeface="Arial" pitchFamily="34" charset="0"/>
                <a:cs typeface="Arial" pitchFamily="34" charset="0"/>
              </a:rPr>
              <a:t>W3C – </a:t>
            </a:r>
            <a:r>
              <a:rPr lang="uk-UA" dirty="0">
                <a:latin typeface="Arial" pitchFamily="34" charset="0"/>
                <a:cs typeface="Arial" pitchFamily="34" charset="0"/>
              </a:rPr>
              <a:t>Консорціуму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Всесвітньої</a:t>
            </a:r>
          </a:p>
          <a:p>
            <a:pPr>
              <a:spcBef>
                <a:spcPts val="100"/>
              </a:spcBef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павутини</a:t>
            </a:r>
            <a:r>
              <a:rPr lang="uk-UA" dirty="0">
                <a:latin typeface="Arial" pitchFamily="34" charset="0"/>
                <a:cs typeface="Arial" pitchFamily="34" charset="0"/>
              </a:rPr>
              <a:t>. З 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1996 р.</a:t>
            </a:r>
            <a:r>
              <a:rPr lang="uk-UA" dirty="0">
                <a:latin typeface="Arial" pitchFamily="34" charset="0"/>
                <a:cs typeface="Arial" pitchFamily="34" charset="0"/>
              </a:rPr>
              <a:t> терміни «Інтернет» і «Всесвітня мережа» практично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повністю</a:t>
            </a:r>
          </a:p>
          <a:p>
            <a:pPr>
              <a:spcBef>
                <a:spcPts val="100"/>
              </a:spcBef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підміняють один одного</a:t>
            </a:r>
            <a:r>
              <a:rPr lang="uk-UA" dirty="0">
                <a:latin typeface="Arial" pitchFamily="34" charset="0"/>
                <a:cs typeface="Arial" pitchFamily="34" charset="0"/>
              </a:rPr>
              <a:t>. .</a:t>
            </a:r>
          </a:p>
          <a:p>
            <a:endParaRPr lang="uk-UA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88" y="4727464"/>
            <a:ext cx="2638425" cy="1733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33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6778"/>
            <a:ext cx="8316416" cy="1069514"/>
          </a:xfrm>
        </p:spPr>
        <p:txBody>
          <a:bodyPr/>
          <a:lstStyle/>
          <a:p>
            <a:r>
              <a:rPr lang="uk-UA" dirty="0" smtClean="0"/>
              <a:t>Апаратні засоби Інтернету</a:t>
            </a:r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971600" y="1124744"/>
            <a:ext cx="7499176" cy="5733256"/>
          </a:xfrm>
        </p:spPr>
        <p:txBody>
          <a:bodyPr/>
          <a:lstStyle/>
          <a:p>
            <a:r>
              <a:rPr lang="uk-UA" dirty="0">
                <a:latin typeface="Arial" pitchFamily="34" charset="0"/>
                <a:cs typeface="Arial" pitchFamily="34" charset="0"/>
              </a:rPr>
              <a:t>Щоб забезпечити функціонування мережі та ефективне її використання, потрібні апаратні засоби мережі, такі як модем, концентратор та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роутер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.</a:t>
            </a:r>
            <a:endParaRPr lang="uk-UA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uk-UA" sz="1600" b="1" i="1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Модем</a:t>
            </a:r>
            <a:endParaRPr lang="uk-UA" sz="1600" dirty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  <a:p>
            <a:pPr>
              <a:spcBef>
                <a:spcPts val="100"/>
              </a:spcBef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пристрій зв'язку для перетворення сигналу за допомогою процесів</a:t>
            </a:r>
          </a:p>
          <a:p>
            <a:pPr>
              <a:spcBef>
                <a:spcPts val="100"/>
              </a:spcBef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модуляції та протилежному йому демодуляції, що дозволяє комп'ютеру</a:t>
            </a:r>
          </a:p>
          <a:p>
            <a:pPr>
              <a:spcBef>
                <a:spcPts val="100"/>
              </a:spcBef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передавати дані по телефонній лінії; він є пристроєм узгодження у</a:t>
            </a:r>
          </a:p>
          <a:p>
            <a:pPr>
              <a:spcBef>
                <a:spcPts val="100"/>
              </a:spcBef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телекомунікаційних системах, системах автоматичного керування тощо.</a:t>
            </a:r>
          </a:p>
          <a:p>
            <a:pPr>
              <a:spcBef>
                <a:spcPts val="600"/>
              </a:spcBef>
            </a:pPr>
            <a:r>
              <a:rPr lang="uk-UA" b="1" i="1" dirty="0" smtClean="0">
                <a:solidFill>
                  <a:srgbClr val="0070C0"/>
                </a:solidFill>
                <a:cs typeface="Arial" pitchFamily="34" charset="0"/>
              </a:rPr>
              <a:t>Концентратор</a:t>
            </a:r>
            <a:endParaRPr lang="uk-UA" dirty="0">
              <a:solidFill>
                <a:srgbClr val="0070C0"/>
              </a:solidFill>
              <a:cs typeface="Arial" pitchFamily="34" charset="0"/>
            </a:endParaRPr>
          </a:p>
          <a:p>
            <a:pPr>
              <a:spcBef>
                <a:spcPts val="100"/>
              </a:spcBef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пристрій фізичного рівня, з'єднувальний компонент, до якого</a:t>
            </a:r>
          </a:p>
          <a:p>
            <a:pPr>
              <a:spcBef>
                <a:spcPts val="100"/>
              </a:spcBef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підключають усі комп'ютери в мережі за топологією «зірка». Активні</a:t>
            </a:r>
          </a:p>
          <a:p>
            <a:pPr>
              <a:spcBef>
                <a:spcPts val="100"/>
              </a:spcBef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концентратори під'єднують до джерела електроенергії; вони можуть</a:t>
            </a:r>
          </a:p>
          <a:p>
            <a:pPr>
              <a:spcBef>
                <a:spcPts val="100"/>
              </a:spcBef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відновлювати і ретранслювати сигнали. Пасивні концентратори лише передають сигнал з одного порту на всі інші.</a:t>
            </a:r>
          </a:p>
          <a:p>
            <a:pPr>
              <a:spcBef>
                <a:spcPts val="600"/>
              </a:spcBef>
            </a:pPr>
            <a:r>
              <a:rPr lang="uk-UA" b="1" i="1" dirty="0">
                <a:solidFill>
                  <a:srgbClr val="00B050"/>
                </a:solidFill>
                <a:cs typeface="Arial" pitchFamily="34" charset="0"/>
              </a:rPr>
              <a:t>М</a:t>
            </a:r>
            <a:r>
              <a:rPr lang="uk-UA" b="1" i="1" dirty="0" smtClean="0">
                <a:solidFill>
                  <a:srgbClr val="00B050"/>
                </a:solidFill>
                <a:cs typeface="Arial" pitchFamily="34" charset="0"/>
              </a:rPr>
              <a:t>аршрутизатор</a:t>
            </a:r>
            <a:r>
              <a:rPr lang="uk-UA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uk-UA" b="1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роутер</a:t>
            </a:r>
            <a:r>
              <a:rPr lang="uk-UA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uk-UA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100"/>
              </a:spcBef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це </a:t>
            </a:r>
            <a:r>
              <a:rPr lang="uk-UA" dirty="0">
                <a:latin typeface="Arial" pitchFamily="34" charset="0"/>
                <a:cs typeface="Arial" pitchFamily="34" charset="0"/>
              </a:rPr>
              <a:t>мережевий пристрій, який підключається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між</a:t>
            </a:r>
          </a:p>
          <a:p>
            <a:pPr>
              <a:spcBef>
                <a:spcPts val="100"/>
              </a:spcBef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локальною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мережею й ін</a:t>
            </a:r>
            <a:r>
              <a:rPr lang="uk-UA" dirty="0">
                <a:latin typeface="Arial" pitchFamily="34" charset="0"/>
                <a:cs typeface="Arial" pitchFamily="34" charset="0"/>
              </a:rPr>
              <a:t>тернетом. Часто маршрутизатор не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обмежується</a:t>
            </a:r>
          </a:p>
          <a:p>
            <a:pPr>
              <a:spcBef>
                <a:spcPts val="100"/>
              </a:spcBef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простим </a:t>
            </a:r>
            <a:r>
              <a:rPr lang="uk-UA" dirty="0">
                <a:latin typeface="Arial" pitchFamily="34" charset="0"/>
                <a:cs typeface="Arial" pitchFamily="34" charset="0"/>
              </a:rPr>
              <a:t>пересиланням даних між інтерфейсами, а також виконує й інші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функції:</a:t>
            </a:r>
          </a:p>
          <a:p>
            <a:pPr>
              <a:spcBef>
                <a:spcPts val="100"/>
              </a:spcBef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захищає </a:t>
            </a:r>
            <a:r>
              <a:rPr lang="uk-UA" dirty="0">
                <a:latin typeface="Arial" pitchFamily="34" charset="0"/>
                <a:cs typeface="Arial" pitchFamily="34" charset="0"/>
              </a:rPr>
              <a:t>локальну мережу від зовнішніх загроз, обмежує доступ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користувачів</a:t>
            </a:r>
          </a:p>
          <a:p>
            <a:pPr>
              <a:spcBef>
                <a:spcPts val="100"/>
              </a:spcBef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локальної </a:t>
            </a:r>
            <a:r>
              <a:rPr lang="uk-UA" dirty="0">
                <a:latin typeface="Arial" pitchFamily="34" charset="0"/>
                <a:cs typeface="Arial" pitchFamily="34" charset="0"/>
              </a:rPr>
              <a:t>мережі до ресурсів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інтернету</a:t>
            </a:r>
            <a:r>
              <a:rPr lang="uk-UA" dirty="0">
                <a:latin typeface="Arial" pitchFamily="34" charset="0"/>
                <a:cs typeface="Arial" pitchFamily="34" charset="0"/>
              </a:rPr>
              <a:t>, роздає </a:t>
            </a:r>
            <a:r>
              <a:rPr lang="en-US" dirty="0">
                <a:latin typeface="Arial" pitchFamily="34" charset="0"/>
                <a:cs typeface="Arial" pitchFamily="34" charset="0"/>
              </a:rPr>
              <a:t>IP-</a:t>
            </a:r>
            <a:r>
              <a:rPr lang="uk-UA" dirty="0">
                <a:latin typeface="Arial" pitchFamily="34" charset="0"/>
                <a:cs typeface="Arial" pitchFamily="34" charset="0"/>
              </a:rPr>
              <a:t>адреси,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шифрує т</a:t>
            </a:r>
            <a:r>
              <a:rPr lang="uk-UA" dirty="0">
                <a:latin typeface="Arial" pitchFamily="34" charset="0"/>
                <a:cs typeface="Arial" pitchFamily="34" charset="0"/>
              </a:rPr>
              <a:t>рафік і багато іншого.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r>
              <a:rPr lang="uk-UA" dirty="0" smtClean="0">
                <a:latin typeface="Arial" pitchFamily="34" charset="0"/>
                <a:cs typeface="Arial" pitchFamily="34" charset="0"/>
              </a:rPr>
              <a:t> 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23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6778"/>
            <a:ext cx="8316416" cy="1069514"/>
          </a:xfrm>
        </p:spPr>
        <p:txBody>
          <a:bodyPr/>
          <a:lstStyle/>
          <a:p>
            <a:r>
              <a:rPr lang="uk-UA" dirty="0" smtClean="0"/>
              <a:t>Сервіси Інтернету</a:t>
            </a:r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1043608" y="1124744"/>
            <a:ext cx="7499176" cy="4752528"/>
          </a:xfrm>
        </p:spPr>
        <p:txBody>
          <a:bodyPr/>
          <a:lstStyle/>
          <a:p>
            <a:pPr>
              <a:spcBef>
                <a:spcPts val="100"/>
              </a:spcBef>
            </a:pPr>
            <a:r>
              <a:rPr lang="uk-UA" dirty="0">
                <a:latin typeface="Arial" pitchFamily="34" charset="0"/>
                <a:cs typeface="Arial" pitchFamily="34" charset="0"/>
              </a:rPr>
              <a:t>Сервіси (служби) Інтернету — це послуги, які надаються користувачам мережі</a:t>
            </a:r>
          </a:p>
          <a:p>
            <a:pPr>
              <a:spcBef>
                <a:spcPts val="100"/>
              </a:spcBef>
            </a:pPr>
            <a:r>
              <a:rPr lang="uk-UA" dirty="0">
                <a:latin typeface="Arial" pitchFamily="34" charset="0"/>
                <a:cs typeface="Arial" pitchFamily="34" charset="0"/>
              </a:rPr>
              <a:t>Інтернет. Наприклад служба пошуку й пере­гляду інформації, електронна пошта,</a:t>
            </a:r>
          </a:p>
          <a:p>
            <a:pPr>
              <a:spcBef>
                <a:spcPts val="100"/>
              </a:spcBef>
            </a:pPr>
            <a:r>
              <a:rPr lang="uk-UA" dirty="0">
                <a:latin typeface="Arial" pitchFamily="34" charset="0"/>
                <a:cs typeface="Arial" pitchFamily="34" charset="0"/>
              </a:rPr>
              <a:t>групи новин, файлові архіви тощо. Сервіси Інтернету поділяють на: служби</a:t>
            </a:r>
          </a:p>
          <a:p>
            <a:pPr>
              <a:spcBef>
                <a:spcPts val="100"/>
              </a:spcBef>
            </a:pPr>
            <a:r>
              <a:rPr lang="uk-UA" dirty="0">
                <a:latin typeface="Arial" pitchFamily="34" charset="0"/>
                <a:cs typeface="Arial" pitchFamily="34" charset="0"/>
              </a:rPr>
              <a:t>інтерактивного спілку­вання, форуми, соціальні мережі,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геосервіси</a:t>
            </a:r>
            <a:r>
              <a:rPr lang="uk-UA" dirty="0">
                <a:latin typeface="Arial" pitchFamily="34" charset="0"/>
                <a:cs typeface="Arial" pitchFamily="34" charset="0"/>
              </a:rPr>
              <a:t>, сервіси</a:t>
            </a:r>
          </a:p>
          <a:p>
            <a:pPr>
              <a:spcBef>
                <a:spcPts val="100"/>
              </a:spcBef>
            </a:pPr>
            <a:r>
              <a:rPr lang="uk-UA" dirty="0" err="1">
                <a:latin typeface="Arial" pitchFamily="34" charset="0"/>
                <a:cs typeface="Arial" pitchFamily="34" charset="0"/>
              </a:rPr>
              <a:t>Веб</a:t>
            </a:r>
            <a:r>
              <a:rPr lang="uk-UA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spcBef>
                <a:spcPts val="100"/>
              </a:spcBef>
            </a:pPr>
            <a:endParaRPr lang="uk-UA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100"/>
              </a:spcBef>
            </a:pPr>
            <a:r>
              <a:rPr lang="uk-UA" sz="18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Служби інтерактивного спілку­вання</a:t>
            </a:r>
          </a:p>
          <a:p>
            <a:pPr>
              <a:spcBef>
                <a:spcPts val="100"/>
              </a:spcBef>
            </a:pPr>
            <a:r>
              <a:rPr lang="uk-UA" dirty="0">
                <a:latin typeface="Arial" pitchFamily="34" charset="0"/>
                <a:cs typeface="Arial" pitchFamily="34" charset="0"/>
              </a:rPr>
              <a:t>Служби інтерактивного спілку­вання надають можливість групі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ко­ристувачів</a:t>
            </a:r>
          </a:p>
          <a:p>
            <a:pPr>
              <a:spcBef>
                <a:spcPts val="100"/>
              </a:spcBef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обмінюватися </a:t>
            </a:r>
            <a:r>
              <a:rPr lang="uk-UA" dirty="0">
                <a:latin typeface="Arial" pitchFamily="34" charset="0"/>
                <a:cs typeface="Arial" pitchFamily="34" charset="0"/>
              </a:rPr>
              <a:t>текстовими, звуковими або відео повідомленнями через Інтернет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у</a:t>
            </a:r>
          </a:p>
          <a:p>
            <a:pPr>
              <a:spcBef>
                <a:spcPts val="100"/>
              </a:spcBef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реальному </a:t>
            </a:r>
            <a:r>
              <a:rPr lang="uk-UA" dirty="0">
                <a:latin typeface="Arial" pitchFamily="34" charset="0"/>
                <a:cs typeface="Arial" pitchFamily="34" charset="0"/>
              </a:rPr>
              <a:t>часі. Популярними службами інтерактивного спілкування сьогодні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є</a:t>
            </a:r>
          </a:p>
          <a:p>
            <a:pPr>
              <a:spcBef>
                <a:spcPts val="100"/>
              </a:spcBef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Skype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Viber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WhatsApp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uk-UA" dirty="0">
                <a:latin typeface="Arial" pitchFamily="34" charset="0"/>
                <a:cs typeface="Arial" pitchFamily="34" charset="0"/>
              </a:rPr>
              <a:t>та інші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spcBef>
                <a:spcPts val="100"/>
              </a:spcBef>
            </a:pPr>
            <a:endParaRPr lang="uk-UA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100"/>
              </a:spcBef>
            </a:pPr>
            <a:r>
              <a:rPr lang="uk-UA" sz="1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Форуми</a:t>
            </a:r>
          </a:p>
          <a:p>
            <a:pPr>
              <a:spcBef>
                <a:spcPts val="100"/>
              </a:spcBef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Комунікаційні служби надають можливість користувачам мережі обмі­нюватися</a:t>
            </a:r>
          </a:p>
          <a:p>
            <a:pPr>
              <a:spcBef>
                <a:spcPts val="100"/>
              </a:spcBef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новинами, обговорювати проблеми тощо не лише в реальному часі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  <a:endParaRPr lang="uk-UA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100"/>
              </a:spcBef>
            </a:pPr>
            <a:endParaRPr lang="uk-UA" sz="18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3" y="4941167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801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1043608" y="260648"/>
            <a:ext cx="7499176" cy="4320480"/>
          </a:xfrm>
        </p:spPr>
        <p:txBody>
          <a:bodyPr/>
          <a:lstStyle/>
          <a:p>
            <a:r>
              <a:rPr lang="uk-UA" sz="1800" dirty="0" smtClean="0">
                <a:solidFill>
                  <a:srgbClr val="4A3B36"/>
                </a:solidFill>
                <a:latin typeface="Arial" pitchFamily="34" charset="0"/>
                <a:cs typeface="Arial" pitchFamily="34" charset="0"/>
              </a:rPr>
              <a:t>Соціальні мережі</a:t>
            </a:r>
          </a:p>
          <a:p>
            <a:r>
              <a:rPr lang="uk-UA" dirty="0">
                <a:latin typeface="Arial" pitchFamily="34" charset="0"/>
                <a:cs typeface="Arial" pitchFamily="34" charset="0"/>
              </a:rPr>
              <a:t>це служби Інтернету, які надають можливість по­шуку друзів і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знайомих,</a:t>
            </a:r>
          </a:p>
          <a:p>
            <a:r>
              <a:rPr lang="uk-UA" dirty="0" smtClean="0">
                <a:latin typeface="Arial" pitchFamily="34" charset="0"/>
                <a:cs typeface="Arial" pitchFamily="34" charset="0"/>
              </a:rPr>
              <a:t>забезпечують </a:t>
            </a:r>
            <a:r>
              <a:rPr lang="uk-UA" dirty="0">
                <a:latin typeface="Arial" pitchFamily="34" charset="0"/>
                <a:cs typeface="Arial" pitchFamily="34" charset="0"/>
              </a:rPr>
              <a:t>спілкування, представлення особи­стостей, розповсюдження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ідей,</a:t>
            </a:r>
          </a:p>
          <a:p>
            <a:r>
              <a:rPr lang="uk-UA" dirty="0" smtClean="0">
                <a:latin typeface="Arial" pitchFamily="34" charset="0"/>
                <a:cs typeface="Arial" pitchFamily="34" charset="0"/>
              </a:rPr>
              <a:t>поглядів</a:t>
            </a:r>
            <a:r>
              <a:rPr lang="uk-UA" dirty="0">
                <a:latin typeface="Arial" pitchFamily="34" charset="0"/>
                <a:cs typeface="Arial" pitchFamily="34" charset="0"/>
              </a:rPr>
              <a:t>, розміщення цікавих матеріалів тощо. Усередині соціальних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мереж</a:t>
            </a:r>
          </a:p>
          <a:p>
            <a:r>
              <a:rPr lang="uk-UA" dirty="0" smtClean="0">
                <a:latin typeface="Arial" pitchFamily="34" charset="0"/>
                <a:cs typeface="Arial" pitchFamily="34" charset="0"/>
              </a:rPr>
              <a:t>відбувається </a:t>
            </a:r>
            <a:r>
              <a:rPr lang="uk-UA" dirty="0">
                <a:latin typeface="Arial" pitchFamily="34" charset="0"/>
                <a:cs typeface="Arial" pitchFamily="34" charset="0"/>
              </a:rPr>
              <a:t>об’єднання людей за ін­тересами у вигляді груп користувачів за певною тематикою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uk-UA" dirty="0">
              <a:latin typeface="Arial" pitchFamily="34" charset="0"/>
              <a:cs typeface="Arial" pitchFamily="34" charset="0"/>
            </a:endParaRPr>
          </a:p>
          <a:p>
            <a:r>
              <a:rPr lang="uk-UA" sz="1800" dirty="0" err="1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Геосервіси</a:t>
            </a:r>
            <a:endParaRPr lang="uk-UA" sz="1800" dirty="0" smtClean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err="1">
                <a:latin typeface="Arial" pitchFamily="34" charset="0"/>
                <a:cs typeface="Arial" pitchFamily="34" charset="0"/>
              </a:rPr>
              <a:t>це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сервіс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Інтернету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дає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можливість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отримувати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та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розміщувати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матеріали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з</a:t>
            </a:r>
          </a:p>
          <a:p>
            <a:r>
              <a:rPr lang="ru-RU" dirty="0" err="1" smtClean="0">
                <a:latin typeface="Arial" pitchFamily="34" charset="0"/>
                <a:cs typeface="Arial" pitchFamily="34" charset="0"/>
              </a:rPr>
              <a:t>географічною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прив’язкою</a:t>
            </a:r>
            <a:r>
              <a:rPr lang="ru-RU" dirty="0">
                <a:latin typeface="Arial" pitchFamily="34" charset="0"/>
                <a:cs typeface="Arial" pitchFamily="34" charset="0"/>
              </a:rPr>
              <a:t> на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карті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uk-UA" sz="1800" dirty="0" smtClean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uk-UA" sz="1800" dirty="0" smtClean="0">
                <a:solidFill>
                  <a:srgbClr val="33CCFF"/>
                </a:solidFill>
                <a:latin typeface="Arial" pitchFamily="34" charset="0"/>
                <a:cs typeface="Arial" pitchFamily="34" charset="0"/>
              </a:rPr>
              <a:t>Сервіси </a:t>
            </a:r>
            <a:r>
              <a:rPr lang="uk-UA" sz="1800" dirty="0" err="1" smtClean="0">
                <a:solidFill>
                  <a:srgbClr val="33CCFF"/>
                </a:solidFill>
                <a:latin typeface="Arial" pitchFamily="34" charset="0"/>
                <a:cs typeface="Arial" pitchFamily="34" charset="0"/>
              </a:rPr>
              <a:t>Веб</a:t>
            </a:r>
            <a:endParaRPr lang="uk-UA" sz="1800" dirty="0" smtClean="0">
              <a:solidFill>
                <a:srgbClr val="33CC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uk-UA" dirty="0">
                <a:latin typeface="Arial" pitchFamily="34" charset="0"/>
                <a:cs typeface="Arial" pitchFamily="34" charset="0"/>
              </a:rPr>
              <a:t>Послуги Інтернету зі створення мережних спільнот, спільного зберіган­ня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аудіо-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uk-UA" dirty="0" err="1" smtClean="0">
                <a:latin typeface="Arial" pitchFamily="34" charset="0"/>
                <a:cs typeface="Arial" pitchFamily="34" charset="0"/>
              </a:rPr>
              <a:t>відео-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dirty="0">
                <a:latin typeface="Arial" pitchFamily="34" charset="0"/>
                <a:cs typeface="Arial" pitchFamily="34" charset="0"/>
              </a:rPr>
              <a:t>та графічних файлів, колективного редагування гіпертекстових та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інших</a:t>
            </a:r>
          </a:p>
          <a:p>
            <a:r>
              <a:rPr lang="uk-UA" dirty="0" smtClean="0">
                <a:latin typeface="Arial" pitchFamily="34" charset="0"/>
                <a:cs typeface="Arial" pitchFamily="34" charset="0"/>
              </a:rPr>
              <a:t>документів</a:t>
            </a:r>
            <a:r>
              <a:rPr lang="uk-UA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3" y="4797152"/>
            <a:ext cx="269557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580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6778"/>
            <a:ext cx="8100392" cy="1069514"/>
          </a:xfrm>
        </p:spPr>
        <p:txBody>
          <a:bodyPr/>
          <a:lstStyle/>
          <a:p>
            <a:r>
              <a:rPr lang="uk-UA" sz="3600" dirty="0" smtClean="0"/>
              <a:t>Значення Інтернету для людини</a:t>
            </a:r>
            <a:endParaRPr lang="uk-UA" sz="3600" dirty="0"/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899592" y="980728"/>
            <a:ext cx="7499176" cy="5400600"/>
          </a:xfrm>
        </p:spPr>
        <p:txBody>
          <a:bodyPr/>
          <a:lstStyle/>
          <a:p>
            <a:pPr>
              <a:spcBef>
                <a:spcPts val="100"/>
              </a:spcBef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Інтернет у нашому житті відіграє серйозну роль. Щодня люди проводять в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інтернеті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час: у когось це фіксовані тридцять хвилин, у когось – дві години, а хтось проводить там дні і ночі. Все частіше можна почути нарікання людей старшого покоління</a:t>
            </a:r>
          </a:p>
          <a:p>
            <a:pPr>
              <a:spcBef>
                <a:spcPts val="100"/>
              </a:spcBef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проте, що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інтернет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– це лише зло, яке просто страшенно забирає час. Але ж </a:t>
            </a:r>
            <a:endParaRPr lang="uk-UA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100"/>
              </a:spcBef>
            </a:pPr>
            <a:r>
              <a:rPr lang="uk-UA" dirty="0" err="1" smtClean="0">
                <a:latin typeface="Arial" pitchFamily="34" charset="0"/>
                <a:cs typeface="Arial" pitchFamily="34" charset="0"/>
              </a:rPr>
              <a:t>інтернет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має безліч переваг!</a:t>
            </a:r>
          </a:p>
          <a:p>
            <a:pPr>
              <a:spcBef>
                <a:spcPts val="100"/>
              </a:spcBef>
            </a:pPr>
            <a:r>
              <a:rPr lang="uk-UA" b="1" dirty="0" smtClean="0">
                <a:latin typeface="Arial" pitchFamily="34" charset="0"/>
                <a:cs typeface="Arial" pitchFamily="34" charset="0"/>
              </a:rPr>
              <a:t>По-перше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інтернет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– це джерело інформації. В наш час, якщо ти чогось не знаєш</a:t>
            </a:r>
          </a:p>
          <a:p>
            <a:pPr>
              <a:spcBef>
                <a:spcPts val="100"/>
              </a:spcBef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чи тебе цікавить якесь питання, тобі достатньо просто взяти в руки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смартфон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, зайти в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інтернет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і знайти відповідь на питання, яке тебе цікавить. Звичайно в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інтернеті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є</a:t>
            </a:r>
          </a:p>
          <a:p>
            <a:pPr>
              <a:spcBef>
                <a:spcPts val="100"/>
              </a:spcBef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маса непотрібної, неправильної і неправдивої інформації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>
                <a:latin typeface="Arial" pitchFamily="34" charset="0"/>
                <a:cs typeface="Arial" pitchFamily="34" charset="0"/>
              </a:rPr>
              <a:t>тому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потрібно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100"/>
              </a:spcBef>
            </a:pPr>
            <a:r>
              <a:rPr lang="ru-RU" dirty="0" err="1" smtClean="0">
                <a:latin typeface="Arial" pitchFamily="34" charset="0"/>
                <a:cs typeface="Arial" pitchFamily="34" charset="0"/>
              </a:rPr>
              <a:t>фільтрувати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те,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ти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шукаєш</a:t>
            </a:r>
            <a:r>
              <a:rPr lang="ru-RU" dirty="0">
                <a:latin typeface="Arial" pitchFamily="34" charset="0"/>
                <a:cs typeface="Arial" pitchFamily="34" charset="0"/>
              </a:rPr>
              <a:t>.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Тут якраз і знаходимо один з мінусів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інтернету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–</a:t>
            </a:r>
          </a:p>
          <a:p>
            <a:pPr>
              <a:spcBef>
                <a:spcPts val="100"/>
              </a:spcBef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інформація є, її багато, але не завжди вона правильна.</a:t>
            </a:r>
          </a:p>
          <a:p>
            <a:pPr>
              <a:spcBef>
                <a:spcPts val="100"/>
              </a:spcBef>
            </a:pPr>
            <a:r>
              <a:rPr lang="uk-UA" b="1" dirty="0" smtClean="0">
                <a:latin typeface="Arial" pitchFamily="34" charset="0"/>
                <a:cs typeface="Arial" pitchFamily="34" charset="0"/>
              </a:rPr>
              <a:t>По-друге</a:t>
            </a:r>
            <a:r>
              <a:rPr lang="uk-UA" dirty="0">
                <a:latin typeface="Arial" pitchFamily="34" charset="0"/>
                <a:cs typeface="Arial" pitchFamily="34" charset="0"/>
              </a:rPr>
              <a:t>,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інтернет</a:t>
            </a:r>
            <a:r>
              <a:rPr lang="uk-UA" dirty="0">
                <a:latin typeface="Arial" pitchFamily="34" charset="0"/>
                <a:cs typeface="Arial" pitchFamily="34" charset="0"/>
              </a:rPr>
              <a:t> – засіб комунікації. Сьогодні в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інтернеті</a:t>
            </a:r>
            <a:r>
              <a:rPr lang="uk-UA" dirty="0">
                <a:latin typeface="Arial" pitchFamily="34" charset="0"/>
                <a:cs typeface="Arial" pitchFamily="34" charset="0"/>
              </a:rPr>
              <a:t> існують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десятки</a:t>
            </a:r>
          </a:p>
          <a:p>
            <a:pPr>
              <a:spcBef>
                <a:spcPts val="100"/>
              </a:spcBef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соціальних </a:t>
            </a:r>
            <a:r>
              <a:rPr lang="uk-UA" dirty="0">
                <a:latin typeface="Arial" pitchFamily="34" charset="0"/>
                <a:cs typeface="Arial" pitchFamily="34" charset="0"/>
              </a:rPr>
              <a:t>мереж: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Твіттер</a:t>
            </a:r>
            <a:r>
              <a:rPr lang="uk-UA" dirty="0">
                <a:latin typeface="Arial" pitchFamily="34" charset="0"/>
                <a:cs typeface="Arial" pitchFamily="34" charset="0"/>
              </a:rPr>
              <a:t>,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Фейсбук</a:t>
            </a:r>
            <a:r>
              <a:rPr lang="uk-UA" dirty="0">
                <a:latin typeface="Arial" pitchFamily="34" charset="0"/>
                <a:cs typeface="Arial" pitchFamily="34" charset="0"/>
              </a:rPr>
              <a:t>,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Вконтакті</a:t>
            </a:r>
            <a:r>
              <a:rPr lang="uk-UA" dirty="0">
                <a:latin typeface="Arial" pitchFamily="34" charset="0"/>
                <a:cs typeface="Arial" pitchFamily="34" charset="0"/>
              </a:rPr>
              <a:t>,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Інстаграм</a:t>
            </a:r>
            <a:r>
              <a:rPr lang="uk-UA" dirty="0">
                <a:latin typeface="Arial" pitchFamily="34" charset="0"/>
                <a:cs typeface="Arial" pitchFamily="34" charset="0"/>
              </a:rPr>
              <a:t>,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Снепчат</a:t>
            </a:r>
            <a:r>
              <a:rPr lang="uk-UA" dirty="0">
                <a:latin typeface="Arial" pitchFamily="34" charset="0"/>
                <a:cs typeface="Arial" pitchFamily="34" charset="0"/>
              </a:rPr>
              <a:t>,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Тамблер</a:t>
            </a:r>
            <a:r>
              <a:rPr lang="uk-UA" dirty="0">
                <a:latin typeface="Arial" pitchFamily="34" charset="0"/>
                <a:cs typeface="Arial" pitchFamily="34" charset="0"/>
              </a:rPr>
              <a:t> та інші. Кожен може обрати собі “до смаку” саме ту соціальну мережу, яка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якнайкраще</a:t>
            </a:r>
          </a:p>
          <a:p>
            <a:pPr>
              <a:spcBef>
                <a:spcPts val="100"/>
              </a:spcBef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допоможе </a:t>
            </a:r>
            <a:r>
              <a:rPr lang="uk-UA" dirty="0">
                <a:latin typeface="Arial" pitchFamily="34" charset="0"/>
                <a:cs typeface="Arial" pitchFamily="34" charset="0"/>
              </a:rPr>
              <a:t>йому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комунікувати</a:t>
            </a:r>
            <a:r>
              <a:rPr lang="uk-UA" dirty="0">
                <a:latin typeface="Arial" pitchFamily="34" charset="0"/>
                <a:cs typeface="Arial" pitchFamily="34" charset="0"/>
              </a:rPr>
              <a:t> з друзями і рідними й виражати себе: додавати фото і відео, слухати музику, публікувати інформацію про себе, свої думки тощо. Крім того кількість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соцмереж</a:t>
            </a:r>
            <a:r>
              <a:rPr lang="uk-UA" dirty="0">
                <a:latin typeface="Arial" pitchFamily="34" charset="0"/>
                <a:cs typeface="Arial" pitchFamily="34" charset="0"/>
              </a:rPr>
              <a:t>, якими може користуватись людина не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обмежена</a:t>
            </a:r>
            <a:r>
              <a:rPr lang="uk-UA" dirty="0">
                <a:latin typeface="Arial" pitchFamily="34" charset="0"/>
                <a:cs typeface="Arial" pitchFamily="34" charset="0"/>
              </a:rPr>
              <a:t>.</a:t>
            </a:r>
            <a:endParaRPr lang="uk-UA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100"/>
              </a:spcBef>
            </a:pPr>
            <a:r>
              <a:rPr lang="uk-UA" b="1" dirty="0">
                <a:latin typeface="Arial" pitchFamily="34" charset="0"/>
                <a:cs typeface="Arial" pitchFamily="34" charset="0"/>
              </a:rPr>
              <a:t>По-третє</a:t>
            </a:r>
            <a:r>
              <a:rPr lang="uk-UA" dirty="0">
                <a:latin typeface="Arial" pitchFamily="34" charset="0"/>
                <a:cs typeface="Arial" pitchFamily="34" charset="0"/>
              </a:rPr>
              <a:t>,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інтернет</a:t>
            </a:r>
            <a:r>
              <a:rPr lang="uk-UA" dirty="0">
                <a:latin typeface="Arial" pitchFamily="34" charset="0"/>
                <a:cs typeface="Arial" pitchFamily="34" charset="0"/>
              </a:rPr>
              <a:t> – центр розваг. Потрібно обрати фільм для перегляду з друзями чи походу в кіно? Хочеш почитати цікаву книгу ввечері, але не знаєш яку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обрати?</a:t>
            </a:r>
          </a:p>
          <a:p>
            <a:pPr>
              <a:spcBef>
                <a:spcPts val="100"/>
              </a:spcBef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Можливо </a:t>
            </a:r>
            <a:r>
              <a:rPr lang="uk-UA" dirty="0">
                <a:latin typeface="Arial" pitchFamily="34" charset="0"/>
                <a:cs typeface="Arial" pitchFamily="34" charset="0"/>
              </a:rPr>
              <a:t>хочеться нової музики для ранкових тренувань? На ці та багато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інших</a:t>
            </a:r>
          </a:p>
          <a:p>
            <a:pPr>
              <a:spcBef>
                <a:spcPts val="100"/>
              </a:spcBef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подібних </a:t>
            </a:r>
            <a:r>
              <a:rPr lang="uk-UA" dirty="0">
                <a:latin typeface="Arial" pitchFamily="34" charset="0"/>
                <a:cs typeface="Arial" pitchFamily="34" charset="0"/>
              </a:rPr>
              <a:t>запитань можна знайти відповіді саме в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інтернеті</a:t>
            </a:r>
            <a:r>
              <a:rPr lang="uk-UA" dirty="0">
                <a:latin typeface="Arial" pitchFamily="34" charset="0"/>
                <a:cs typeface="Arial" pitchFamily="34" charset="0"/>
              </a:rPr>
              <a:t>. А надзвичайна кількість 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онлайн</a:t>
            </a:r>
            <a:r>
              <a:rPr lang="uk-UA" dirty="0">
                <a:latin typeface="Arial" pitchFamily="34" charset="0"/>
                <a:cs typeface="Arial" pitchFamily="34" charset="0"/>
              </a:rPr>
              <a:t> ігор, які існують зараз? Так, вони теж пов’язані з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інтернетом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.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97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</TotalTime>
  <Words>644</Words>
  <Application>Microsoft Office PowerPoint</Application>
  <PresentationFormat>Экран (4:3)</PresentationFormat>
  <Paragraphs>104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Office Theme</vt:lpstr>
      <vt:lpstr>Custom Design</vt:lpstr>
      <vt:lpstr>Презентация PowerPoint</vt:lpstr>
      <vt:lpstr>Зміст:</vt:lpstr>
      <vt:lpstr>Вступ</vt:lpstr>
      <vt:lpstr>Історія Інтернету</vt:lpstr>
      <vt:lpstr>Презентация PowerPoint</vt:lpstr>
      <vt:lpstr>Апаратні засоби Інтернету</vt:lpstr>
      <vt:lpstr>Сервіси Інтернету</vt:lpstr>
      <vt:lpstr>Презентация PowerPoint</vt:lpstr>
      <vt:lpstr>Значення Інтернету для людини</vt:lpstr>
      <vt:lpstr>Висновок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user</cp:lastModifiedBy>
  <cp:revision>46</cp:revision>
  <dcterms:created xsi:type="dcterms:W3CDTF">2014-04-01T16:35:38Z</dcterms:created>
  <dcterms:modified xsi:type="dcterms:W3CDTF">2022-05-19T19:58:56Z</dcterms:modified>
</cp:coreProperties>
</file>