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4" r:id="rId7"/>
    <p:sldId id="261" r:id="rId8"/>
    <p:sldId id="262" r:id="rId9"/>
    <p:sldId id="263" r:id="rId10"/>
    <p:sldId id="266" r:id="rId11"/>
    <p:sldId id="267" r:id="rId1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FC7AED59-9D85-4492-B5AA-8FBC4C59426C}">
          <p14:sldIdLst>
            <p14:sldId id="256"/>
            <p14:sldId id="257"/>
            <p14:sldId id="258"/>
            <p14:sldId id="259"/>
          </p14:sldIdLst>
        </p14:section>
        <p14:section name="Раздел без заголовка" id="{5F7C8C90-EFA0-4FD1-B374-3CA601CBDEE8}">
          <p14:sldIdLst>
            <p14:sldId id="260"/>
            <p14:sldId id="264"/>
            <p14:sldId id="261"/>
            <p14:sldId id="262"/>
            <p14:sldId id="263"/>
            <p14:sldId id="266"/>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1397" y="-82"/>
      </p:cViewPr>
      <p:guideLst>
        <p:guide orient="horz" pos="2160"/>
        <p:guide pos="324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3134"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C1F9AF-94B1-45E7-BC2D-4C44F4874E05}" type="datetimeFigureOut">
              <a:rPr lang="uk-UA" smtClean="0"/>
              <a:t>19.05.2022</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4E7036-246D-4F4F-A007-CB83BDF13CED}" type="slidenum">
              <a:rPr lang="uk-UA" smtClean="0"/>
              <a:t>‹#›</a:t>
            </a:fld>
            <a:endParaRPr lang="uk-UA"/>
          </a:p>
        </p:txBody>
      </p:sp>
    </p:spTree>
    <p:extLst>
      <p:ext uri="{BB962C8B-B14F-4D97-AF65-F5344CB8AC3E}">
        <p14:creationId xmlns:p14="http://schemas.microsoft.com/office/powerpoint/2010/main" val="3652300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144E7036-246D-4F4F-A007-CB83BDF13CED}" type="slidenum">
              <a:rPr lang="uk-UA" smtClean="0"/>
              <a:t>1</a:t>
            </a:fld>
            <a:endParaRPr lang="uk-UA"/>
          </a:p>
        </p:txBody>
      </p:sp>
    </p:spTree>
    <p:extLst>
      <p:ext uri="{BB962C8B-B14F-4D97-AF65-F5344CB8AC3E}">
        <p14:creationId xmlns:p14="http://schemas.microsoft.com/office/powerpoint/2010/main" val="862637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144E7036-246D-4F4F-A007-CB83BDF13CED}" type="slidenum">
              <a:rPr lang="uk-UA" smtClean="0"/>
              <a:t>3</a:t>
            </a:fld>
            <a:endParaRPr lang="uk-UA"/>
          </a:p>
        </p:txBody>
      </p:sp>
    </p:spTree>
    <p:extLst>
      <p:ext uri="{BB962C8B-B14F-4D97-AF65-F5344CB8AC3E}">
        <p14:creationId xmlns:p14="http://schemas.microsoft.com/office/powerpoint/2010/main" val="4065883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5155787A-3BC4-455D-998D-46B7FD8C2133}" type="datetimeFigureOut">
              <a:rPr lang="uk-UA" smtClean="0"/>
              <a:t>19.05.2022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00E6FCD-4368-4264-BC0D-5582A54B5473}" type="slidenum">
              <a:rPr lang="uk-UA" smtClean="0"/>
              <a:t>‹#›</a:t>
            </a:fld>
            <a:endParaRPr lang="uk-UA"/>
          </a:p>
        </p:txBody>
      </p:sp>
    </p:spTree>
    <p:extLst>
      <p:ext uri="{BB962C8B-B14F-4D97-AF65-F5344CB8AC3E}">
        <p14:creationId xmlns:p14="http://schemas.microsoft.com/office/powerpoint/2010/main" val="1646340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5155787A-3BC4-455D-998D-46B7FD8C2133}" type="datetimeFigureOut">
              <a:rPr lang="uk-UA" smtClean="0"/>
              <a:t>19.05.2022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00E6FCD-4368-4264-BC0D-5582A54B5473}" type="slidenum">
              <a:rPr lang="uk-UA" smtClean="0"/>
              <a:t>‹#›</a:t>
            </a:fld>
            <a:endParaRPr lang="uk-UA"/>
          </a:p>
        </p:txBody>
      </p:sp>
    </p:spTree>
    <p:extLst>
      <p:ext uri="{BB962C8B-B14F-4D97-AF65-F5344CB8AC3E}">
        <p14:creationId xmlns:p14="http://schemas.microsoft.com/office/powerpoint/2010/main" val="1474859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5155787A-3BC4-455D-998D-46B7FD8C2133}" type="datetimeFigureOut">
              <a:rPr lang="uk-UA" smtClean="0"/>
              <a:t>19.05.2022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00E6FCD-4368-4264-BC0D-5582A54B5473}" type="slidenum">
              <a:rPr lang="uk-UA" smtClean="0"/>
              <a:t>‹#›</a:t>
            </a:fld>
            <a:endParaRPr lang="uk-UA"/>
          </a:p>
        </p:txBody>
      </p:sp>
    </p:spTree>
    <p:extLst>
      <p:ext uri="{BB962C8B-B14F-4D97-AF65-F5344CB8AC3E}">
        <p14:creationId xmlns:p14="http://schemas.microsoft.com/office/powerpoint/2010/main" val="1301500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5155787A-3BC4-455D-998D-46B7FD8C2133}" type="datetimeFigureOut">
              <a:rPr lang="uk-UA" smtClean="0"/>
              <a:t>19.05.2022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00E6FCD-4368-4264-BC0D-5582A54B5473}" type="slidenum">
              <a:rPr lang="uk-UA" smtClean="0"/>
              <a:t>‹#›</a:t>
            </a:fld>
            <a:endParaRPr lang="uk-UA"/>
          </a:p>
        </p:txBody>
      </p:sp>
    </p:spTree>
    <p:extLst>
      <p:ext uri="{BB962C8B-B14F-4D97-AF65-F5344CB8AC3E}">
        <p14:creationId xmlns:p14="http://schemas.microsoft.com/office/powerpoint/2010/main" val="2983025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155787A-3BC4-455D-998D-46B7FD8C2133}" type="datetimeFigureOut">
              <a:rPr lang="uk-UA" smtClean="0"/>
              <a:t>19.05.2022</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200E6FCD-4368-4264-BC0D-5582A54B5473}" type="slidenum">
              <a:rPr lang="uk-UA" smtClean="0"/>
              <a:t>‹#›</a:t>
            </a:fld>
            <a:endParaRPr lang="uk-UA"/>
          </a:p>
        </p:txBody>
      </p:sp>
    </p:spTree>
    <p:extLst>
      <p:ext uri="{BB962C8B-B14F-4D97-AF65-F5344CB8AC3E}">
        <p14:creationId xmlns:p14="http://schemas.microsoft.com/office/powerpoint/2010/main" val="3742082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5155787A-3BC4-455D-998D-46B7FD8C2133}" type="datetimeFigureOut">
              <a:rPr lang="uk-UA" smtClean="0"/>
              <a:t>19.05.2022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00E6FCD-4368-4264-BC0D-5582A54B5473}" type="slidenum">
              <a:rPr lang="uk-UA" smtClean="0"/>
              <a:t>‹#›</a:t>
            </a:fld>
            <a:endParaRPr lang="uk-UA"/>
          </a:p>
        </p:txBody>
      </p:sp>
    </p:spTree>
    <p:extLst>
      <p:ext uri="{BB962C8B-B14F-4D97-AF65-F5344CB8AC3E}">
        <p14:creationId xmlns:p14="http://schemas.microsoft.com/office/powerpoint/2010/main" val="399692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5155787A-3BC4-455D-998D-46B7FD8C2133}" type="datetimeFigureOut">
              <a:rPr lang="uk-UA" smtClean="0"/>
              <a:t>19.05.2022</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200E6FCD-4368-4264-BC0D-5582A54B5473}" type="slidenum">
              <a:rPr lang="uk-UA" smtClean="0"/>
              <a:t>‹#›</a:t>
            </a:fld>
            <a:endParaRPr lang="uk-UA"/>
          </a:p>
        </p:txBody>
      </p:sp>
    </p:spTree>
    <p:extLst>
      <p:ext uri="{BB962C8B-B14F-4D97-AF65-F5344CB8AC3E}">
        <p14:creationId xmlns:p14="http://schemas.microsoft.com/office/powerpoint/2010/main" val="2371192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5155787A-3BC4-455D-998D-46B7FD8C2133}" type="datetimeFigureOut">
              <a:rPr lang="uk-UA" smtClean="0"/>
              <a:t>19.05.2022</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200E6FCD-4368-4264-BC0D-5582A54B5473}" type="slidenum">
              <a:rPr lang="uk-UA" smtClean="0"/>
              <a:t>‹#›</a:t>
            </a:fld>
            <a:endParaRPr lang="uk-UA"/>
          </a:p>
        </p:txBody>
      </p:sp>
    </p:spTree>
    <p:extLst>
      <p:ext uri="{BB962C8B-B14F-4D97-AF65-F5344CB8AC3E}">
        <p14:creationId xmlns:p14="http://schemas.microsoft.com/office/powerpoint/2010/main" val="4087186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155787A-3BC4-455D-998D-46B7FD8C2133}" type="datetimeFigureOut">
              <a:rPr lang="uk-UA" smtClean="0"/>
              <a:t>19.05.2022</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200E6FCD-4368-4264-BC0D-5582A54B5473}" type="slidenum">
              <a:rPr lang="uk-UA" smtClean="0"/>
              <a:t>‹#›</a:t>
            </a:fld>
            <a:endParaRPr lang="uk-UA"/>
          </a:p>
        </p:txBody>
      </p:sp>
    </p:spTree>
    <p:extLst>
      <p:ext uri="{BB962C8B-B14F-4D97-AF65-F5344CB8AC3E}">
        <p14:creationId xmlns:p14="http://schemas.microsoft.com/office/powerpoint/2010/main" val="799714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155787A-3BC4-455D-998D-46B7FD8C2133}" type="datetimeFigureOut">
              <a:rPr lang="uk-UA" smtClean="0"/>
              <a:t>19.05.2022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00E6FCD-4368-4264-BC0D-5582A54B5473}" type="slidenum">
              <a:rPr lang="uk-UA" smtClean="0"/>
              <a:t>‹#›</a:t>
            </a:fld>
            <a:endParaRPr lang="uk-UA"/>
          </a:p>
        </p:txBody>
      </p:sp>
    </p:spTree>
    <p:extLst>
      <p:ext uri="{BB962C8B-B14F-4D97-AF65-F5344CB8AC3E}">
        <p14:creationId xmlns:p14="http://schemas.microsoft.com/office/powerpoint/2010/main" val="988643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155787A-3BC4-455D-998D-46B7FD8C2133}" type="datetimeFigureOut">
              <a:rPr lang="uk-UA" smtClean="0"/>
              <a:t>19.05.2022</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200E6FCD-4368-4264-BC0D-5582A54B5473}" type="slidenum">
              <a:rPr lang="uk-UA" smtClean="0"/>
              <a:t>‹#›</a:t>
            </a:fld>
            <a:endParaRPr lang="uk-UA"/>
          </a:p>
        </p:txBody>
      </p:sp>
    </p:spTree>
    <p:extLst>
      <p:ext uri="{BB962C8B-B14F-4D97-AF65-F5344CB8AC3E}">
        <p14:creationId xmlns:p14="http://schemas.microsoft.com/office/powerpoint/2010/main" val="3621113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55787A-3BC4-455D-998D-46B7FD8C2133}" type="datetimeFigureOut">
              <a:rPr lang="uk-UA" smtClean="0"/>
              <a:t>19.05.2022</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0E6FCD-4368-4264-BC0D-5582A54B5473}" type="slidenum">
              <a:rPr lang="uk-UA" smtClean="0"/>
              <a:t>‹#›</a:t>
            </a:fld>
            <a:endParaRPr lang="uk-UA"/>
          </a:p>
        </p:txBody>
      </p:sp>
    </p:spTree>
    <p:extLst>
      <p:ext uri="{BB962C8B-B14F-4D97-AF65-F5344CB8AC3E}">
        <p14:creationId xmlns:p14="http://schemas.microsoft.com/office/powerpoint/2010/main" val="2310116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4.xml"/><Relationship Id="rId7" Type="http://schemas.openxmlformats.org/officeDocument/2006/relationships/slide" Target="slide9.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052736"/>
            <a:ext cx="5148064" cy="1080120"/>
          </a:xfrm>
          <a:solidFill>
            <a:schemeClr val="accent6">
              <a:lumMod val="75000"/>
            </a:schemeClr>
          </a:solidFill>
        </p:spPr>
        <p:txBody>
          <a:bodyPr>
            <a:normAutofit/>
          </a:bodyPr>
          <a:lstStyle/>
          <a:p>
            <a:pPr algn="l"/>
            <a:r>
              <a:rPr lang="uk-UA" dirty="0" smtClean="0">
                <a:ln>
                  <a:solidFill>
                    <a:schemeClr val="tx1"/>
                  </a:solidFill>
                </a:ln>
                <a:solidFill>
                  <a:schemeClr val="bg1"/>
                </a:solidFill>
              </a:rPr>
              <a:t>Фізика в </a:t>
            </a:r>
            <a:r>
              <a:rPr lang="uk-UA" sz="5400" dirty="0" smtClean="0">
                <a:ln>
                  <a:solidFill>
                    <a:schemeClr val="tx1"/>
                  </a:solidFill>
                </a:ln>
                <a:solidFill>
                  <a:schemeClr val="bg1"/>
                </a:solidFill>
              </a:rPr>
              <a:t>житті</a:t>
            </a:r>
            <a:endParaRPr lang="uk-UA" sz="5400" dirty="0">
              <a:ln>
                <a:solidFill>
                  <a:schemeClr val="tx1"/>
                </a:solidFill>
              </a:ln>
              <a:solidFill>
                <a:schemeClr val="bg1"/>
              </a:solidFill>
            </a:endParaRPr>
          </a:p>
        </p:txBody>
      </p:sp>
      <p:sp>
        <p:nvSpPr>
          <p:cNvPr id="3" name="Подзаголовок 2"/>
          <p:cNvSpPr>
            <a:spLocks noGrp="1"/>
          </p:cNvSpPr>
          <p:nvPr>
            <p:ph type="subTitle" idx="1"/>
          </p:nvPr>
        </p:nvSpPr>
        <p:spPr>
          <a:xfrm>
            <a:off x="5940152" y="5229200"/>
            <a:ext cx="3203594" cy="1126976"/>
          </a:xfrm>
          <a:solidFill>
            <a:schemeClr val="accent6">
              <a:lumMod val="75000"/>
            </a:schemeClr>
          </a:solidFill>
        </p:spPr>
        <p:txBody>
          <a:bodyPr>
            <a:normAutofit fontScale="92500" lnSpcReduction="10000"/>
          </a:bodyPr>
          <a:lstStyle/>
          <a:p>
            <a:pPr algn="r"/>
            <a:r>
              <a:rPr lang="uk-UA" sz="2400" dirty="0" smtClean="0">
                <a:solidFill>
                  <a:schemeClr val="bg1"/>
                </a:solidFill>
              </a:rPr>
              <a:t>Підготував учень </a:t>
            </a:r>
            <a:r>
              <a:rPr lang="uk-UA" sz="2400" dirty="0" smtClean="0">
                <a:ln w="101600">
                  <a:solidFill>
                    <a:schemeClr val="tx1"/>
                  </a:solidFill>
                </a:ln>
                <a:solidFill>
                  <a:schemeClr val="bg1"/>
                </a:solidFill>
              </a:rPr>
              <a:t>9</a:t>
            </a:r>
            <a:r>
              <a:rPr lang="uk-UA" sz="2400" dirty="0" smtClean="0">
                <a:solidFill>
                  <a:schemeClr val="bg1"/>
                </a:solidFill>
              </a:rPr>
              <a:t> класу:</a:t>
            </a:r>
          </a:p>
          <a:p>
            <a:pPr algn="r"/>
            <a:r>
              <a:rPr lang="uk-UA" sz="2400" strike="sngStrike" dirty="0" smtClean="0">
                <a:ln w="152400">
                  <a:solidFill>
                    <a:schemeClr val="tx1"/>
                  </a:solidFill>
                </a:ln>
                <a:solidFill>
                  <a:schemeClr val="bg1"/>
                </a:solidFill>
              </a:rPr>
              <a:t>Цяк Іван</a:t>
            </a:r>
            <a:endParaRPr lang="uk-UA" sz="2400" strike="sngStrike" dirty="0">
              <a:ln w="152400">
                <a:solidFill>
                  <a:schemeClr val="tx1"/>
                </a:solidFill>
              </a:ln>
              <a:solidFill>
                <a:schemeClr val="bg1"/>
              </a:solidFill>
            </a:endParaRPr>
          </a:p>
        </p:txBody>
      </p:sp>
      <p:sp>
        <p:nvSpPr>
          <p:cNvPr id="5" name="TextBox 4"/>
          <p:cNvSpPr txBox="1"/>
          <p:nvPr/>
        </p:nvSpPr>
        <p:spPr>
          <a:xfrm>
            <a:off x="0" y="1988840"/>
            <a:ext cx="5148263" cy="923330"/>
          </a:xfrm>
          <a:prstGeom prst="rect">
            <a:avLst/>
          </a:prstGeom>
          <a:noFill/>
        </p:spPr>
        <p:txBody>
          <a:bodyPr wrap="square" rtlCol="0">
            <a:spAutoFit/>
          </a:bodyPr>
          <a:lstStyle/>
          <a:p>
            <a:r>
              <a:rPr lang="uk-UA" sz="5400" dirty="0" smtClean="0">
                <a:latin typeface="+mj-lt"/>
              </a:rPr>
              <a:t>Сучасної людини</a:t>
            </a:r>
            <a:endParaRPr lang="uk-UA" sz="5400" dirty="0">
              <a:latin typeface="+mj-lt"/>
            </a:endParaRPr>
          </a:p>
        </p:txBody>
      </p:sp>
    </p:spTree>
    <p:extLst>
      <p:ext uri="{BB962C8B-B14F-4D97-AF65-F5344CB8AC3E}">
        <p14:creationId xmlns:p14="http://schemas.microsoft.com/office/powerpoint/2010/main" val="7599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a:xfrm>
            <a:off x="5580111" y="799635"/>
            <a:ext cx="5145615" cy="4824536"/>
            <a:chOff x="1295956" y="3573176"/>
            <a:chExt cx="5760000" cy="5760000"/>
          </a:xfrm>
        </p:grpSpPr>
        <p:sp>
          <p:nvSpPr>
            <p:cNvPr id="5" name="5-конечная звезда 4"/>
            <p:cNvSpPr/>
            <p:nvPr/>
          </p:nvSpPr>
          <p:spPr>
            <a:xfrm>
              <a:off x="3419872" y="5812567"/>
              <a:ext cx="1512168" cy="1512168"/>
            </a:xfrm>
            <a:prstGeom prst="star5">
              <a:avLst/>
            </a:prstGeom>
            <a:noFill/>
            <a:ln cap="sq" cmpd="tri">
              <a:solidFill>
                <a:schemeClr val="accent6">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5-конечная звезда 5"/>
            <p:cNvSpPr/>
            <p:nvPr/>
          </p:nvSpPr>
          <p:spPr>
            <a:xfrm>
              <a:off x="2735956" y="5013176"/>
              <a:ext cx="2880000" cy="2880000"/>
            </a:xfrm>
            <a:prstGeom prst="star5">
              <a:avLst/>
            </a:prstGeom>
            <a:noFill/>
            <a:ln cap="sq" cmpd="tri">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5-конечная звезда 6"/>
            <p:cNvSpPr/>
            <p:nvPr/>
          </p:nvSpPr>
          <p:spPr>
            <a:xfrm>
              <a:off x="2015956" y="4293176"/>
              <a:ext cx="4320000" cy="4320000"/>
            </a:xfrm>
            <a:prstGeom prst="star5">
              <a:avLst/>
            </a:prstGeom>
            <a:noFill/>
            <a:ln cap="sq" cmpd="tri">
              <a:solidFill>
                <a:schemeClr val="accent6">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5-конечная звезда 7"/>
            <p:cNvSpPr/>
            <p:nvPr/>
          </p:nvSpPr>
          <p:spPr>
            <a:xfrm>
              <a:off x="1295956" y="3573176"/>
              <a:ext cx="5760000" cy="5760000"/>
            </a:xfrm>
            <a:prstGeom prst="star5">
              <a:avLst/>
            </a:prstGeom>
            <a:noFill/>
            <a:ln cap="sq" cmpd="tri">
              <a:solidFill>
                <a:schemeClr val="accent6">
                  <a:lumMod val="40000"/>
                  <a:lumOff val="6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sp>
        <p:nvSpPr>
          <p:cNvPr id="2" name="Заголовок 1"/>
          <p:cNvSpPr>
            <a:spLocks noGrp="1"/>
          </p:cNvSpPr>
          <p:nvPr>
            <p:ph type="title"/>
          </p:nvPr>
        </p:nvSpPr>
        <p:spPr>
          <a:xfrm>
            <a:off x="0" y="0"/>
            <a:ext cx="9144000" cy="1124744"/>
          </a:xfrm>
          <a:solidFill>
            <a:schemeClr val="accent6">
              <a:lumMod val="75000"/>
            </a:schemeClr>
          </a:solidFill>
        </p:spPr>
        <p:txBody>
          <a:bodyPr/>
          <a:lstStyle/>
          <a:p>
            <a:pPr algn="l"/>
            <a:r>
              <a:rPr lang="uk-UA" dirty="0" smtClean="0">
                <a:ln>
                  <a:solidFill>
                    <a:schemeClr val="tx1"/>
                  </a:solidFill>
                </a:ln>
                <a:solidFill>
                  <a:schemeClr val="bg1"/>
                </a:solidFill>
              </a:rPr>
              <a:t>Висновок</a:t>
            </a:r>
            <a:endParaRPr lang="uk-UA" dirty="0">
              <a:ln>
                <a:solidFill>
                  <a:schemeClr val="tx1"/>
                </a:solidFill>
              </a:ln>
              <a:solidFill>
                <a:schemeClr val="bg1"/>
              </a:solidFill>
            </a:endParaRPr>
          </a:p>
        </p:txBody>
      </p:sp>
      <p:sp>
        <p:nvSpPr>
          <p:cNvPr id="3" name="Объект 2"/>
          <p:cNvSpPr>
            <a:spLocks noGrp="1"/>
          </p:cNvSpPr>
          <p:nvPr>
            <p:ph idx="1"/>
          </p:nvPr>
        </p:nvSpPr>
        <p:spPr>
          <a:xfrm>
            <a:off x="107504" y="1340768"/>
            <a:ext cx="8579296" cy="5517232"/>
          </a:xfrm>
        </p:spPr>
        <p:txBody>
          <a:bodyPr>
            <a:normAutofit/>
          </a:bodyPr>
          <a:lstStyle/>
          <a:p>
            <a:pPr marL="0" indent="0">
              <a:buNone/>
            </a:pPr>
            <a:r>
              <a:rPr lang="uk-UA" sz="1800" i="1" dirty="0"/>
              <a:t>Людина в наш час навряд </a:t>
            </a:r>
            <a:r>
              <a:rPr lang="uk-UA" sz="1800" i="1" dirty="0" smtClean="0"/>
              <a:t>чи</a:t>
            </a:r>
            <a:endParaRPr lang="en-US" sz="1800" i="1" dirty="0" smtClean="0"/>
          </a:p>
          <a:p>
            <a:pPr marL="0" indent="0">
              <a:buNone/>
            </a:pPr>
            <a:r>
              <a:rPr lang="uk-UA" sz="1800" i="1" dirty="0" smtClean="0"/>
              <a:t>змогла </a:t>
            </a:r>
            <a:r>
              <a:rPr lang="uk-UA" sz="1800" i="1" dirty="0"/>
              <a:t>б прожити без фізики</a:t>
            </a:r>
            <a:r>
              <a:rPr lang="uk-UA" sz="1800" i="1" dirty="0" smtClean="0"/>
              <a:t>,</a:t>
            </a:r>
            <a:endParaRPr lang="en-US" sz="1800" i="1" dirty="0" smtClean="0"/>
          </a:p>
          <a:p>
            <a:pPr marL="0" indent="0">
              <a:buNone/>
            </a:pPr>
            <a:r>
              <a:rPr lang="uk-UA" sz="1800" i="1" dirty="0" smtClean="0"/>
              <a:t>адже </a:t>
            </a:r>
            <a:r>
              <a:rPr lang="uk-UA" sz="1800" i="1" dirty="0"/>
              <a:t>саме фізика пояснює більшість </a:t>
            </a:r>
            <a:r>
              <a:rPr lang="uk-UA" sz="1800" i="1" dirty="0" smtClean="0"/>
              <a:t>явищ,</a:t>
            </a:r>
            <a:endParaRPr lang="en-US" sz="1800" i="1" dirty="0" smtClean="0"/>
          </a:p>
          <a:p>
            <a:pPr marL="0" indent="0">
              <a:buNone/>
            </a:pPr>
            <a:r>
              <a:rPr lang="uk-UA" sz="1800" i="1" dirty="0" smtClean="0"/>
              <a:t>що </a:t>
            </a:r>
            <a:r>
              <a:rPr lang="uk-UA" sz="1800" i="1" dirty="0"/>
              <a:t>відбуваються в нашому житті</a:t>
            </a:r>
            <a:r>
              <a:rPr lang="uk-UA" sz="1800" i="1" dirty="0" smtClean="0"/>
              <a:t>,</a:t>
            </a:r>
            <a:endParaRPr lang="en-US" sz="1800" i="1" dirty="0" smtClean="0"/>
          </a:p>
          <a:p>
            <a:pPr marL="0" indent="0">
              <a:buNone/>
            </a:pPr>
            <a:r>
              <a:rPr lang="uk-UA" sz="1800" i="1" dirty="0" smtClean="0"/>
              <a:t>а </a:t>
            </a:r>
            <a:r>
              <a:rPr lang="uk-UA" sz="1800" i="1" dirty="0"/>
              <a:t>також саме завдяки </a:t>
            </a:r>
            <a:r>
              <a:rPr lang="uk-UA" sz="1800" i="1" dirty="0" smtClean="0"/>
              <a:t>їй</a:t>
            </a:r>
            <a:endParaRPr lang="en-US" sz="1800" i="1" dirty="0" smtClean="0"/>
          </a:p>
          <a:p>
            <a:pPr marL="0" indent="0">
              <a:buNone/>
            </a:pPr>
            <a:r>
              <a:rPr lang="uk-UA" sz="1800" i="1" dirty="0" smtClean="0"/>
              <a:t>в </a:t>
            </a:r>
            <a:r>
              <a:rPr lang="uk-UA" sz="1800" i="1" dirty="0"/>
              <a:t>нашому житті є стільки прекрасних винаходів</a:t>
            </a:r>
            <a:r>
              <a:rPr lang="uk-UA" sz="1800" i="1" dirty="0" smtClean="0"/>
              <a:t>,</a:t>
            </a:r>
            <a:endParaRPr lang="en-US" sz="1800" i="1" dirty="0" smtClean="0"/>
          </a:p>
          <a:p>
            <a:pPr marL="0" indent="0">
              <a:buNone/>
            </a:pPr>
            <a:r>
              <a:rPr lang="uk-UA" sz="1800" i="1" dirty="0" smtClean="0"/>
              <a:t>які </a:t>
            </a:r>
            <a:r>
              <a:rPr lang="uk-UA" sz="1800" i="1" dirty="0"/>
              <a:t>допомагають нам жити краще.</a:t>
            </a:r>
          </a:p>
        </p:txBody>
      </p:sp>
    </p:spTree>
    <p:extLst>
      <p:ext uri="{BB962C8B-B14F-4D97-AF65-F5344CB8AC3E}">
        <p14:creationId xmlns:p14="http://schemas.microsoft.com/office/powerpoint/2010/main" val="21051148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a:xfrm>
            <a:off x="1187624" y="341584"/>
            <a:ext cx="6585775" cy="6174832"/>
            <a:chOff x="1295956" y="3573176"/>
            <a:chExt cx="5760000" cy="5760000"/>
          </a:xfrm>
        </p:grpSpPr>
        <p:sp>
          <p:nvSpPr>
            <p:cNvPr id="5" name="5-конечная звезда 4"/>
            <p:cNvSpPr/>
            <p:nvPr/>
          </p:nvSpPr>
          <p:spPr>
            <a:xfrm>
              <a:off x="3419872" y="5812567"/>
              <a:ext cx="1512168" cy="1512168"/>
            </a:xfrm>
            <a:prstGeom prst="star5">
              <a:avLst/>
            </a:prstGeom>
            <a:noFill/>
            <a:ln cap="sq" cmpd="tri">
              <a:solidFill>
                <a:schemeClr val="accent6">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5-конечная звезда 5"/>
            <p:cNvSpPr/>
            <p:nvPr/>
          </p:nvSpPr>
          <p:spPr>
            <a:xfrm>
              <a:off x="2735956" y="5013176"/>
              <a:ext cx="2880000" cy="2880000"/>
            </a:xfrm>
            <a:prstGeom prst="star5">
              <a:avLst/>
            </a:prstGeom>
            <a:noFill/>
            <a:ln cap="sq" cmpd="tri">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5-конечная звезда 6"/>
            <p:cNvSpPr/>
            <p:nvPr/>
          </p:nvSpPr>
          <p:spPr>
            <a:xfrm>
              <a:off x="2015956" y="4293176"/>
              <a:ext cx="4320000" cy="4320000"/>
            </a:xfrm>
            <a:prstGeom prst="star5">
              <a:avLst/>
            </a:prstGeom>
            <a:noFill/>
            <a:ln cap="sq" cmpd="tri">
              <a:solidFill>
                <a:schemeClr val="accent6">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5-конечная звезда 7"/>
            <p:cNvSpPr/>
            <p:nvPr/>
          </p:nvSpPr>
          <p:spPr>
            <a:xfrm>
              <a:off x="1295956" y="3573176"/>
              <a:ext cx="5760000" cy="5760000"/>
            </a:xfrm>
            <a:prstGeom prst="star5">
              <a:avLst/>
            </a:prstGeom>
            <a:noFill/>
            <a:ln cap="sq" cmpd="tri">
              <a:solidFill>
                <a:schemeClr val="accent6">
                  <a:lumMod val="40000"/>
                  <a:lumOff val="6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sp>
        <p:nvSpPr>
          <p:cNvPr id="2" name="Заголовок 1"/>
          <p:cNvSpPr>
            <a:spLocks noGrp="1"/>
          </p:cNvSpPr>
          <p:nvPr>
            <p:ph type="title"/>
          </p:nvPr>
        </p:nvSpPr>
        <p:spPr>
          <a:xfrm>
            <a:off x="0" y="2857500"/>
            <a:ext cx="9144000" cy="1143000"/>
          </a:xfrm>
          <a:solidFill>
            <a:schemeClr val="accent6">
              <a:lumMod val="75000"/>
            </a:schemeClr>
          </a:solidFill>
        </p:spPr>
        <p:txBody>
          <a:bodyPr>
            <a:noAutofit/>
          </a:bodyPr>
          <a:lstStyle/>
          <a:p>
            <a:r>
              <a:rPr lang="uk-UA" sz="7200" dirty="0" smtClean="0">
                <a:ln>
                  <a:solidFill>
                    <a:schemeClr val="tx1"/>
                  </a:solidFill>
                </a:ln>
                <a:solidFill>
                  <a:schemeClr val="bg1"/>
                </a:solidFill>
              </a:rPr>
              <a:t>Кінець</a:t>
            </a:r>
            <a:endParaRPr lang="uk-UA" sz="7200" dirty="0">
              <a:ln>
                <a:solidFill>
                  <a:schemeClr val="tx1"/>
                </a:solidFill>
              </a:ln>
              <a:solidFill>
                <a:schemeClr val="bg1"/>
              </a:solidFill>
            </a:endParaRPr>
          </a:p>
        </p:txBody>
      </p:sp>
    </p:spTree>
    <p:extLst>
      <p:ext uri="{BB962C8B-B14F-4D97-AF65-F5344CB8AC3E}">
        <p14:creationId xmlns:p14="http://schemas.microsoft.com/office/powerpoint/2010/main" val="3702594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p:cNvGrpSpPr/>
          <p:nvPr/>
        </p:nvGrpSpPr>
        <p:grpSpPr>
          <a:xfrm flipH="1">
            <a:off x="-684584" y="4149080"/>
            <a:ext cx="3538197" cy="3403850"/>
            <a:chOff x="7092280" y="4571897"/>
            <a:chExt cx="2818117" cy="2909025"/>
          </a:xfrm>
        </p:grpSpPr>
        <p:sp>
          <p:nvSpPr>
            <p:cNvPr id="10" name="Овал 9"/>
            <p:cNvSpPr/>
            <p:nvPr/>
          </p:nvSpPr>
          <p:spPr>
            <a:xfrm>
              <a:off x="8265099" y="5805264"/>
              <a:ext cx="1475656" cy="1523258"/>
            </a:xfrm>
            <a:prstGeom prst="ellipse">
              <a:avLst/>
            </a:prstGeom>
            <a:noFill/>
            <a:ln w="44450" cap="rnd">
              <a:solidFill>
                <a:schemeClr val="accent6">
                  <a:lumMod val="50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11" name="Овал 10"/>
            <p:cNvSpPr/>
            <p:nvPr/>
          </p:nvSpPr>
          <p:spPr>
            <a:xfrm>
              <a:off x="7812360" y="5333004"/>
              <a:ext cx="2080795" cy="2147918"/>
            </a:xfrm>
            <a:prstGeom prst="ellipse">
              <a:avLst/>
            </a:prstGeom>
            <a:noFill/>
            <a:ln w="44450" cap="rnd">
              <a:solidFill>
                <a:schemeClr val="accent6">
                  <a:lumMod val="75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noFill/>
                </a:rPr>
                <a:t>v</a:t>
              </a:r>
              <a:endParaRPr lang="uk-UA" dirty="0">
                <a:noFill/>
              </a:endParaRPr>
            </a:p>
          </p:txBody>
        </p:sp>
        <p:sp>
          <p:nvSpPr>
            <p:cNvPr id="12" name="Овал 11"/>
            <p:cNvSpPr/>
            <p:nvPr/>
          </p:nvSpPr>
          <p:spPr>
            <a:xfrm>
              <a:off x="7380312" y="4887019"/>
              <a:ext cx="2512843" cy="2593903"/>
            </a:xfrm>
            <a:prstGeom prst="ellipse">
              <a:avLst/>
            </a:prstGeom>
            <a:noFill/>
            <a:ln w="44450" cap="rnd">
              <a:solidFill>
                <a:schemeClr val="accent6">
                  <a:lumMod val="60000"/>
                  <a:lumOff val="40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13" name="Овал 12"/>
            <p:cNvSpPr/>
            <p:nvPr/>
          </p:nvSpPr>
          <p:spPr>
            <a:xfrm>
              <a:off x="7092280" y="4571897"/>
              <a:ext cx="2818117" cy="2909025"/>
            </a:xfrm>
            <a:prstGeom prst="ellipse">
              <a:avLst/>
            </a:prstGeom>
            <a:noFill/>
            <a:ln w="44450" cap="rnd">
              <a:solidFill>
                <a:schemeClr val="accent6">
                  <a:lumMod val="40000"/>
                  <a:lumOff val="60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grpSp>
      <p:sp>
        <p:nvSpPr>
          <p:cNvPr id="2" name="Заголовок 1"/>
          <p:cNvSpPr>
            <a:spLocks noGrp="1"/>
          </p:cNvSpPr>
          <p:nvPr>
            <p:ph type="title"/>
          </p:nvPr>
        </p:nvSpPr>
        <p:spPr>
          <a:xfrm>
            <a:off x="0" y="0"/>
            <a:ext cx="9144000" cy="1124744"/>
          </a:xfrm>
          <a:solidFill>
            <a:schemeClr val="accent6">
              <a:lumMod val="75000"/>
            </a:schemeClr>
          </a:solidFill>
        </p:spPr>
        <p:txBody>
          <a:bodyPr/>
          <a:lstStyle/>
          <a:p>
            <a:pPr algn="l"/>
            <a:r>
              <a:rPr lang="uk-UA" dirty="0" smtClean="0">
                <a:ln>
                  <a:solidFill>
                    <a:schemeClr val="tx1"/>
                  </a:solidFill>
                </a:ln>
                <a:solidFill>
                  <a:schemeClr val="bg1"/>
                </a:solidFill>
              </a:rPr>
              <a:t>Зміст:</a:t>
            </a:r>
            <a:endParaRPr lang="uk-UA" dirty="0">
              <a:ln>
                <a:solidFill>
                  <a:schemeClr val="tx1"/>
                </a:solidFill>
              </a:ln>
              <a:solidFill>
                <a:schemeClr val="bg1"/>
              </a:solidFill>
            </a:endParaRPr>
          </a:p>
        </p:txBody>
      </p:sp>
      <p:sp>
        <p:nvSpPr>
          <p:cNvPr id="3" name="Объект 2"/>
          <p:cNvSpPr>
            <a:spLocks noGrp="1"/>
          </p:cNvSpPr>
          <p:nvPr>
            <p:ph idx="1"/>
          </p:nvPr>
        </p:nvSpPr>
        <p:spPr/>
        <p:txBody>
          <a:bodyPr>
            <a:normAutofit/>
          </a:bodyPr>
          <a:lstStyle/>
          <a:p>
            <a:r>
              <a:rPr lang="uk-UA" sz="2400" dirty="0" smtClean="0">
                <a:hlinkClick r:id="rId2" action="ppaction://hlinksldjump"/>
              </a:rPr>
              <a:t>Вступ</a:t>
            </a:r>
            <a:endParaRPr lang="en-US" sz="2400" dirty="0" smtClean="0"/>
          </a:p>
          <a:p>
            <a:r>
              <a:rPr lang="uk-UA" sz="2400" dirty="0" smtClean="0">
                <a:hlinkClick r:id="rId3" action="ppaction://hlinksldjump"/>
              </a:rPr>
              <a:t>Значення фізики</a:t>
            </a:r>
            <a:endParaRPr lang="uk-UA" sz="2400" dirty="0" smtClean="0"/>
          </a:p>
          <a:p>
            <a:r>
              <a:rPr lang="uk-UA" sz="2400" dirty="0" smtClean="0">
                <a:hlinkClick r:id="rId4" action="ppaction://hlinksldjump"/>
              </a:rPr>
              <a:t>Явища і закони</a:t>
            </a:r>
            <a:endParaRPr lang="uk-UA" sz="2400" dirty="0" smtClean="0"/>
          </a:p>
          <a:p>
            <a:r>
              <a:rPr lang="uk-UA" sz="2400" dirty="0" smtClean="0">
                <a:hlinkClick r:id="rId5" action="ppaction://hlinksldjump"/>
              </a:rPr>
              <a:t>Фізика в професії лікаря</a:t>
            </a:r>
            <a:endParaRPr lang="uk-UA" sz="2400" dirty="0" smtClean="0"/>
          </a:p>
          <a:p>
            <a:r>
              <a:rPr lang="uk-UA" sz="2400" dirty="0" smtClean="0">
                <a:hlinkClick r:id="rId6" action="ppaction://hlinksldjump"/>
              </a:rPr>
              <a:t>Фізика в професії юриста</a:t>
            </a:r>
            <a:endParaRPr lang="uk-UA" sz="2400" dirty="0" smtClean="0"/>
          </a:p>
          <a:p>
            <a:r>
              <a:rPr lang="uk-UA" sz="2400" dirty="0" smtClean="0">
                <a:hlinkClick r:id="rId7" action="ppaction://hlinksldjump"/>
              </a:rPr>
              <a:t>Фізика в професії кухаря</a:t>
            </a:r>
            <a:endParaRPr lang="en-US" sz="2400" dirty="0" smtClean="0"/>
          </a:p>
          <a:p>
            <a:r>
              <a:rPr lang="uk-UA" sz="2400" dirty="0" smtClean="0">
                <a:hlinkClick r:id="rId8" action="ppaction://hlinksldjump"/>
              </a:rPr>
              <a:t>Висновок</a:t>
            </a:r>
            <a:endParaRPr lang="uk-UA" sz="2400" dirty="0" smtClean="0"/>
          </a:p>
          <a:p>
            <a:endParaRPr lang="en-US" sz="2400" dirty="0" smtClean="0"/>
          </a:p>
          <a:p>
            <a:endParaRPr lang="uk-UA" sz="2400" dirty="0"/>
          </a:p>
        </p:txBody>
      </p:sp>
      <p:grpSp>
        <p:nvGrpSpPr>
          <p:cNvPr id="4" name="Группа 3"/>
          <p:cNvGrpSpPr/>
          <p:nvPr/>
        </p:nvGrpSpPr>
        <p:grpSpPr>
          <a:xfrm flipH="1">
            <a:off x="7343800" y="4465103"/>
            <a:ext cx="3600400" cy="2420958"/>
            <a:chOff x="-108520" y="4437043"/>
            <a:chExt cx="2808312" cy="2420958"/>
          </a:xfrm>
        </p:grpSpPr>
        <p:sp>
          <p:nvSpPr>
            <p:cNvPr id="5" name="Равнобедренный треугольник 4"/>
            <p:cNvSpPr/>
            <p:nvPr/>
          </p:nvSpPr>
          <p:spPr>
            <a:xfrm>
              <a:off x="-108520" y="5181952"/>
              <a:ext cx="1944216" cy="1676048"/>
            </a:xfrm>
            <a:prstGeom prst="triangle">
              <a:avLst/>
            </a:prstGeom>
            <a:noFill/>
            <a:ln>
              <a:solidFill>
                <a:schemeClr val="accent6">
                  <a:lumMod val="7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Равнобедренный треугольник 5"/>
            <p:cNvSpPr/>
            <p:nvPr/>
          </p:nvSpPr>
          <p:spPr>
            <a:xfrm>
              <a:off x="-108520" y="5523805"/>
              <a:ext cx="1547664" cy="1334193"/>
            </a:xfrm>
            <a:prstGeom prst="triangle">
              <a:avLst/>
            </a:prstGeom>
            <a:noFill/>
            <a:ln>
              <a:solidFill>
                <a:schemeClr val="accent6">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Равнобедренный треугольник 6"/>
            <p:cNvSpPr/>
            <p:nvPr/>
          </p:nvSpPr>
          <p:spPr>
            <a:xfrm>
              <a:off x="-108520" y="4809497"/>
              <a:ext cx="2376264" cy="2048503"/>
            </a:xfrm>
            <a:prstGeom prst="triangle">
              <a:avLst/>
            </a:prstGeom>
            <a:noFill/>
            <a:ln>
              <a:solidFill>
                <a:schemeClr val="accent6">
                  <a:lumMod val="60000"/>
                  <a:lumOff val="4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Равнобедренный треугольник 7"/>
            <p:cNvSpPr/>
            <p:nvPr/>
          </p:nvSpPr>
          <p:spPr>
            <a:xfrm>
              <a:off x="-108520" y="4437043"/>
              <a:ext cx="2808312" cy="2420958"/>
            </a:xfrm>
            <a:prstGeom prst="triangle">
              <a:avLst/>
            </a:prstGeom>
            <a:noFill/>
            <a:ln>
              <a:solidFill>
                <a:schemeClr val="accent6">
                  <a:lumMod val="40000"/>
                  <a:lumOff val="6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spTree>
    <p:extLst>
      <p:ext uri="{BB962C8B-B14F-4D97-AF65-F5344CB8AC3E}">
        <p14:creationId xmlns:p14="http://schemas.microsoft.com/office/powerpoint/2010/main" val="28464312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24744"/>
          </a:xfrm>
          <a:solidFill>
            <a:schemeClr val="accent6">
              <a:lumMod val="75000"/>
            </a:schemeClr>
          </a:solidFill>
        </p:spPr>
        <p:txBody>
          <a:bodyPr/>
          <a:lstStyle/>
          <a:p>
            <a:pPr algn="l"/>
            <a:r>
              <a:rPr lang="uk-UA" dirty="0" smtClean="0">
                <a:ln>
                  <a:solidFill>
                    <a:schemeClr val="tx1"/>
                  </a:solidFill>
                </a:ln>
                <a:solidFill>
                  <a:schemeClr val="bg1"/>
                </a:solidFill>
              </a:rPr>
              <a:t>Вступ</a:t>
            </a:r>
            <a:endParaRPr lang="uk-UA" dirty="0">
              <a:ln>
                <a:solidFill>
                  <a:schemeClr val="tx1"/>
                </a:solidFill>
              </a:ln>
              <a:solidFill>
                <a:schemeClr val="bg1"/>
              </a:solidFill>
            </a:endParaRPr>
          </a:p>
        </p:txBody>
      </p:sp>
      <p:sp>
        <p:nvSpPr>
          <p:cNvPr id="3" name="Объект 2"/>
          <p:cNvSpPr>
            <a:spLocks noGrp="1"/>
          </p:cNvSpPr>
          <p:nvPr>
            <p:ph idx="1"/>
          </p:nvPr>
        </p:nvSpPr>
        <p:spPr>
          <a:xfrm>
            <a:off x="107504" y="1340768"/>
            <a:ext cx="8579296" cy="5517232"/>
          </a:xfrm>
        </p:spPr>
        <p:txBody>
          <a:bodyPr>
            <a:normAutofit/>
          </a:bodyPr>
          <a:lstStyle/>
          <a:p>
            <a:pPr marL="0" indent="0">
              <a:buNone/>
            </a:pPr>
            <a:r>
              <a:rPr lang="uk-UA" sz="1800" i="1" dirty="0"/>
              <a:t>Фізика - одна з найважливіших наук Вона справила настільки серйозний вплив на життя людства, що цього просто неможливо не помітити. Колись терміни «фізика» і «філософія» були синонімами, адже обидві науки були спрямовані на пізнання світобудови і керуючих нею законів, але пізніше, з початком науково-технічної революції, фізика стала окремим науковим напрямком.</a:t>
            </a:r>
            <a:endParaRPr lang="uk-UA" sz="1800" dirty="0"/>
          </a:p>
        </p:txBody>
      </p:sp>
      <p:grpSp>
        <p:nvGrpSpPr>
          <p:cNvPr id="8" name="Группа 7"/>
          <p:cNvGrpSpPr/>
          <p:nvPr/>
        </p:nvGrpSpPr>
        <p:grpSpPr>
          <a:xfrm>
            <a:off x="7092280" y="4571897"/>
            <a:ext cx="2818117" cy="2909025"/>
            <a:chOff x="7092280" y="4571897"/>
            <a:chExt cx="2818117" cy="2909025"/>
          </a:xfrm>
        </p:grpSpPr>
        <p:sp>
          <p:nvSpPr>
            <p:cNvPr id="4" name="Овал 3"/>
            <p:cNvSpPr/>
            <p:nvPr/>
          </p:nvSpPr>
          <p:spPr>
            <a:xfrm>
              <a:off x="8265099" y="5805264"/>
              <a:ext cx="1475656" cy="1523258"/>
            </a:xfrm>
            <a:prstGeom prst="ellipse">
              <a:avLst/>
            </a:prstGeom>
            <a:noFill/>
            <a:ln w="44450" cap="rnd">
              <a:solidFill>
                <a:schemeClr val="accent6">
                  <a:lumMod val="50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5" name="Овал 4"/>
            <p:cNvSpPr/>
            <p:nvPr/>
          </p:nvSpPr>
          <p:spPr>
            <a:xfrm>
              <a:off x="7812360" y="5333004"/>
              <a:ext cx="2080795" cy="2147918"/>
            </a:xfrm>
            <a:prstGeom prst="ellipse">
              <a:avLst/>
            </a:prstGeom>
            <a:noFill/>
            <a:ln w="44450" cap="rnd">
              <a:solidFill>
                <a:schemeClr val="accent6">
                  <a:lumMod val="75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noFill/>
                </a:rPr>
                <a:t>v</a:t>
              </a:r>
              <a:endParaRPr lang="uk-UA" dirty="0">
                <a:noFill/>
              </a:endParaRPr>
            </a:p>
          </p:txBody>
        </p:sp>
        <p:sp>
          <p:nvSpPr>
            <p:cNvPr id="6" name="Овал 5"/>
            <p:cNvSpPr/>
            <p:nvPr/>
          </p:nvSpPr>
          <p:spPr>
            <a:xfrm>
              <a:off x="7380312" y="4887019"/>
              <a:ext cx="2512843" cy="2593903"/>
            </a:xfrm>
            <a:prstGeom prst="ellipse">
              <a:avLst/>
            </a:prstGeom>
            <a:noFill/>
            <a:ln w="44450" cap="rnd">
              <a:solidFill>
                <a:schemeClr val="accent6">
                  <a:lumMod val="60000"/>
                  <a:lumOff val="40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7" name="Овал 6"/>
            <p:cNvSpPr/>
            <p:nvPr/>
          </p:nvSpPr>
          <p:spPr>
            <a:xfrm>
              <a:off x="7092280" y="4571897"/>
              <a:ext cx="2818117" cy="2909025"/>
            </a:xfrm>
            <a:prstGeom prst="ellipse">
              <a:avLst/>
            </a:prstGeom>
            <a:noFill/>
            <a:ln w="44450" cap="rnd">
              <a:solidFill>
                <a:schemeClr val="accent6">
                  <a:lumMod val="40000"/>
                  <a:lumOff val="60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gr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6568" y="4140209"/>
            <a:ext cx="3150865" cy="1849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4355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24744"/>
          </a:xfrm>
          <a:solidFill>
            <a:schemeClr val="accent6">
              <a:lumMod val="75000"/>
            </a:schemeClr>
          </a:solidFill>
        </p:spPr>
        <p:txBody>
          <a:bodyPr/>
          <a:lstStyle/>
          <a:p>
            <a:pPr algn="l"/>
            <a:r>
              <a:rPr lang="uk-UA" dirty="0" smtClean="0">
                <a:ln>
                  <a:solidFill>
                    <a:schemeClr val="tx1"/>
                  </a:solidFill>
                </a:ln>
                <a:solidFill>
                  <a:schemeClr val="bg1"/>
                </a:solidFill>
              </a:rPr>
              <a:t>Значення фізики</a:t>
            </a:r>
            <a:endParaRPr lang="uk-UA" dirty="0">
              <a:ln>
                <a:solidFill>
                  <a:schemeClr val="tx1"/>
                </a:solidFill>
              </a:ln>
              <a:solidFill>
                <a:schemeClr val="bg1"/>
              </a:solidFill>
            </a:endParaRPr>
          </a:p>
        </p:txBody>
      </p:sp>
      <p:sp>
        <p:nvSpPr>
          <p:cNvPr id="3" name="Объект 2"/>
          <p:cNvSpPr>
            <a:spLocks noGrp="1"/>
          </p:cNvSpPr>
          <p:nvPr>
            <p:ph idx="1"/>
          </p:nvPr>
        </p:nvSpPr>
        <p:spPr>
          <a:xfrm>
            <a:off x="107504" y="1340768"/>
            <a:ext cx="8579296" cy="5517232"/>
          </a:xfrm>
        </p:spPr>
        <p:txBody>
          <a:bodyPr>
            <a:normAutofit/>
          </a:bodyPr>
          <a:lstStyle/>
          <a:p>
            <a:pPr marL="0" indent="0">
              <a:buNone/>
            </a:pPr>
            <a:r>
              <a:rPr lang="uk-UA" sz="1800" i="1" dirty="0" smtClean="0"/>
              <a:t>У сучасному світі значення фізики надзвичайно велике. Не можна точно сказати яка саме частина її впливає на життя людини більше, а яка менше. Дослідження в області електромагнетизму призвели до появи телефонів і пізніше мобільних телефонів. Відкриття в термодинаміки дозволили створити автомобіль. Розвиток електроніки призвело до появи комп'ютерів. </a:t>
            </a:r>
            <a:r>
              <a:rPr lang="uk-UA" sz="1800" i="1" dirty="0"/>
              <a:t>Саме завдяки фізиці людство застосовує </a:t>
            </a:r>
            <a:r>
              <a:rPr lang="uk-UA" sz="1800" i="1" dirty="0" smtClean="0"/>
              <a:t>електроприлади. </a:t>
            </a:r>
            <a:r>
              <a:rPr lang="uk-UA" sz="1800" i="1" dirty="0"/>
              <a:t>Так само як і електрика, магнетизм є повсякденним явищем в нашому житті. Найчастіше ми зустрічаємося з магнітним полем, яке оточує нас всюди. Магніти застосовуються в різних </a:t>
            </a:r>
            <a:r>
              <a:rPr lang="uk-UA" sz="1800" i="1" dirty="0" smtClean="0"/>
              <a:t>радіо-електроприладах</a:t>
            </a:r>
            <a:r>
              <a:rPr lang="uk-UA" sz="1800" i="1" dirty="0"/>
              <a:t>. Музичні інструменти, акустичні динаміки, ультразвукові діагностичні апарати - всього цього не було б якби в фізиці не відкрили таке явище, як коливання і хвилі.</a:t>
            </a:r>
          </a:p>
        </p:txBody>
      </p:sp>
      <p:grpSp>
        <p:nvGrpSpPr>
          <p:cNvPr id="8" name="Группа 7"/>
          <p:cNvGrpSpPr/>
          <p:nvPr/>
        </p:nvGrpSpPr>
        <p:grpSpPr>
          <a:xfrm>
            <a:off x="-396553" y="4725144"/>
            <a:ext cx="3518455" cy="2345637"/>
            <a:chOff x="-396553" y="4725144"/>
            <a:chExt cx="3518455" cy="2345637"/>
          </a:xfrm>
        </p:grpSpPr>
        <p:sp>
          <p:nvSpPr>
            <p:cNvPr id="4" name="Прямоугольник 3"/>
            <p:cNvSpPr/>
            <p:nvPr/>
          </p:nvSpPr>
          <p:spPr>
            <a:xfrm>
              <a:off x="-396552" y="5877272"/>
              <a:ext cx="1728192" cy="1152128"/>
            </a:xfrm>
            <a:prstGeom prst="rect">
              <a:avLst/>
            </a:prstGeom>
            <a:noFill/>
            <a:ln w="38100" cap="sq" cmpd="dbl">
              <a:solidFill>
                <a:schemeClr val="accent6">
                  <a:lumMod val="50000"/>
                </a:schemeClr>
              </a:solidFill>
              <a:prstDash val="sysDash"/>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5" name="Прямоугольник 4"/>
            <p:cNvSpPr/>
            <p:nvPr/>
          </p:nvSpPr>
          <p:spPr>
            <a:xfrm>
              <a:off x="-396552" y="5493229"/>
              <a:ext cx="2304256" cy="1536171"/>
            </a:xfrm>
            <a:prstGeom prst="rect">
              <a:avLst/>
            </a:prstGeom>
            <a:noFill/>
            <a:ln w="38100" cap="sq" cmpd="dbl">
              <a:solidFill>
                <a:schemeClr val="accent6">
                  <a:lumMod val="75000"/>
                </a:schemeClr>
              </a:solidFill>
              <a:prstDash val="sysDash"/>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Прямоугольник 5"/>
            <p:cNvSpPr/>
            <p:nvPr/>
          </p:nvSpPr>
          <p:spPr>
            <a:xfrm>
              <a:off x="-396553" y="5157193"/>
              <a:ext cx="2870381" cy="1913588"/>
            </a:xfrm>
            <a:prstGeom prst="rect">
              <a:avLst/>
            </a:prstGeom>
            <a:noFill/>
            <a:ln w="38100" cap="sq" cmpd="dbl">
              <a:solidFill>
                <a:schemeClr val="accent6">
                  <a:lumMod val="60000"/>
                  <a:lumOff val="40000"/>
                </a:schemeClr>
              </a:solidFill>
              <a:prstDash val="sysDash"/>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p:cNvSpPr/>
            <p:nvPr/>
          </p:nvSpPr>
          <p:spPr>
            <a:xfrm>
              <a:off x="-396552" y="4725144"/>
              <a:ext cx="3518454" cy="2345637"/>
            </a:xfrm>
            <a:prstGeom prst="rect">
              <a:avLst/>
            </a:prstGeom>
            <a:noFill/>
            <a:ln w="38100" cap="sq" cmpd="dbl">
              <a:solidFill>
                <a:schemeClr val="accent6">
                  <a:lumMod val="40000"/>
                  <a:lumOff val="60000"/>
                </a:schemeClr>
              </a:solidFill>
              <a:prstDash val="sysDash"/>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1197" y="5013176"/>
            <a:ext cx="3541607" cy="1844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5573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2600908"/>
            <a:ext cx="8579296" cy="1656184"/>
          </a:xfrm>
        </p:spPr>
        <p:txBody>
          <a:bodyPr>
            <a:normAutofit/>
          </a:bodyPr>
          <a:lstStyle/>
          <a:p>
            <a:pPr marL="0" indent="0">
              <a:buNone/>
            </a:pPr>
            <a:r>
              <a:rPr lang="uk-UA" sz="1800" i="1" dirty="0" smtClean="0"/>
              <a:t>Колись </a:t>
            </a:r>
            <a:r>
              <a:rPr lang="uk-UA" sz="1800" i="1" dirty="0"/>
              <a:t>вчені були впевнені в тому, що апарати важче повітря літати не можуть, це здавалося природним і очевидним. Але брати </a:t>
            </a:r>
            <a:r>
              <a:rPr lang="uk-UA" sz="1800" i="1" dirty="0" err="1"/>
              <a:t>Монгольф’є</a:t>
            </a:r>
            <a:r>
              <a:rPr lang="uk-UA" sz="1800" i="1" dirty="0"/>
              <a:t>, винахідники повітряної кулі, а за ними і брати </a:t>
            </a:r>
            <a:r>
              <a:rPr lang="uk-UA" sz="1800" i="1" dirty="0" err="1"/>
              <a:t>Райт</a:t>
            </a:r>
            <a:r>
              <a:rPr lang="uk-UA" sz="1800" i="1" dirty="0"/>
              <a:t>, які створили перший літак, довели </a:t>
            </a:r>
            <a:r>
              <a:rPr lang="uk-UA" sz="1800" i="1" dirty="0" err="1"/>
              <a:t>необгрунтованість</a:t>
            </a:r>
            <a:r>
              <a:rPr lang="uk-UA" sz="1800" i="1" dirty="0"/>
              <a:t> цих тверджень. Саме завдяки фізиці людство змогло літати</a:t>
            </a:r>
          </a:p>
        </p:txBody>
      </p:sp>
      <p:grpSp>
        <p:nvGrpSpPr>
          <p:cNvPr id="7" name="Группа 6"/>
          <p:cNvGrpSpPr/>
          <p:nvPr/>
        </p:nvGrpSpPr>
        <p:grpSpPr>
          <a:xfrm>
            <a:off x="-1764704" y="4463818"/>
            <a:ext cx="3600400" cy="2420958"/>
            <a:chOff x="-108520" y="4437043"/>
            <a:chExt cx="2808312" cy="2420958"/>
          </a:xfrm>
        </p:grpSpPr>
        <p:sp>
          <p:nvSpPr>
            <p:cNvPr id="2" name="Равнобедренный треугольник 1"/>
            <p:cNvSpPr/>
            <p:nvPr/>
          </p:nvSpPr>
          <p:spPr>
            <a:xfrm>
              <a:off x="-108520" y="5181952"/>
              <a:ext cx="1944216" cy="1676048"/>
            </a:xfrm>
            <a:prstGeom prst="triangle">
              <a:avLst/>
            </a:prstGeom>
            <a:noFill/>
            <a:ln>
              <a:solidFill>
                <a:schemeClr val="accent6">
                  <a:lumMod val="7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4" name="Равнобедренный треугольник 3"/>
            <p:cNvSpPr/>
            <p:nvPr/>
          </p:nvSpPr>
          <p:spPr>
            <a:xfrm>
              <a:off x="-108520" y="5523805"/>
              <a:ext cx="1547664" cy="1334193"/>
            </a:xfrm>
            <a:prstGeom prst="triangle">
              <a:avLst/>
            </a:prstGeom>
            <a:noFill/>
            <a:ln>
              <a:solidFill>
                <a:schemeClr val="accent6">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5" name="Равнобедренный треугольник 4"/>
            <p:cNvSpPr/>
            <p:nvPr/>
          </p:nvSpPr>
          <p:spPr>
            <a:xfrm>
              <a:off x="-108520" y="4809497"/>
              <a:ext cx="2376264" cy="2048503"/>
            </a:xfrm>
            <a:prstGeom prst="triangle">
              <a:avLst/>
            </a:prstGeom>
            <a:noFill/>
            <a:ln>
              <a:solidFill>
                <a:schemeClr val="accent6">
                  <a:lumMod val="60000"/>
                  <a:lumOff val="4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Равнобедренный треугольник 5"/>
            <p:cNvSpPr/>
            <p:nvPr/>
          </p:nvSpPr>
          <p:spPr>
            <a:xfrm>
              <a:off x="-108520" y="4437043"/>
              <a:ext cx="2808312" cy="2420958"/>
            </a:xfrm>
            <a:prstGeom prst="triangle">
              <a:avLst/>
            </a:prstGeom>
            <a:noFill/>
            <a:ln>
              <a:solidFill>
                <a:schemeClr val="accent6">
                  <a:lumMod val="40000"/>
                  <a:lumOff val="6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grpSp>
        <p:nvGrpSpPr>
          <p:cNvPr id="8" name="Группа 7"/>
          <p:cNvGrpSpPr/>
          <p:nvPr/>
        </p:nvGrpSpPr>
        <p:grpSpPr>
          <a:xfrm rot="10800000">
            <a:off x="7343800" y="-20212"/>
            <a:ext cx="3600400" cy="2420958"/>
            <a:chOff x="-108520" y="4437043"/>
            <a:chExt cx="2808312" cy="2420958"/>
          </a:xfrm>
        </p:grpSpPr>
        <p:sp>
          <p:nvSpPr>
            <p:cNvPr id="9" name="Равнобедренный треугольник 8"/>
            <p:cNvSpPr/>
            <p:nvPr/>
          </p:nvSpPr>
          <p:spPr>
            <a:xfrm>
              <a:off x="-108520" y="5181952"/>
              <a:ext cx="1944216" cy="1676048"/>
            </a:xfrm>
            <a:prstGeom prst="triangle">
              <a:avLst/>
            </a:prstGeom>
            <a:noFill/>
            <a:ln>
              <a:solidFill>
                <a:schemeClr val="accent6">
                  <a:lumMod val="7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Равнобедренный треугольник 9"/>
            <p:cNvSpPr/>
            <p:nvPr/>
          </p:nvSpPr>
          <p:spPr>
            <a:xfrm>
              <a:off x="-108520" y="5523805"/>
              <a:ext cx="1547664" cy="1334193"/>
            </a:xfrm>
            <a:prstGeom prst="triangle">
              <a:avLst/>
            </a:prstGeom>
            <a:noFill/>
            <a:ln>
              <a:solidFill>
                <a:schemeClr val="accent6">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1" name="Равнобедренный треугольник 10"/>
            <p:cNvSpPr/>
            <p:nvPr/>
          </p:nvSpPr>
          <p:spPr>
            <a:xfrm>
              <a:off x="-108520" y="4809497"/>
              <a:ext cx="2376264" cy="2048503"/>
            </a:xfrm>
            <a:prstGeom prst="triangle">
              <a:avLst/>
            </a:prstGeom>
            <a:noFill/>
            <a:ln>
              <a:solidFill>
                <a:schemeClr val="accent6">
                  <a:lumMod val="60000"/>
                  <a:lumOff val="4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2" name="Равнобедренный треугольник 11"/>
            <p:cNvSpPr/>
            <p:nvPr/>
          </p:nvSpPr>
          <p:spPr>
            <a:xfrm>
              <a:off x="-108520" y="4437043"/>
              <a:ext cx="2808312" cy="2420958"/>
            </a:xfrm>
            <a:prstGeom prst="triangle">
              <a:avLst/>
            </a:prstGeom>
            <a:noFill/>
            <a:ln>
              <a:solidFill>
                <a:schemeClr val="accent6">
                  <a:lumMod val="40000"/>
                  <a:lumOff val="6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grpSp>
        <p:nvGrpSpPr>
          <p:cNvPr id="16" name="Группа 15"/>
          <p:cNvGrpSpPr/>
          <p:nvPr/>
        </p:nvGrpSpPr>
        <p:grpSpPr>
          <a:xfrm>
            <a:off x="3327560" y="4671817"/>
            <a:ext cx="2466975" cy="2212959"/>
            <a:chOff x="3338513" y="0"/>
            <a:chExt cx="2466975" cy="2212959"/>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8513" y="0"/>
              <a:ext cx="2466975" cy="184785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3338513" y="1843627"/>
              <a:ext cx="2466975" cy="369332"/>
            </a:xfrm>
            <a:prstGeom prst="rect">
              <a:avLst/>
            </a:prstGeom>
            <a:solidFill>
              <a:schemeClr val="accent6">
                <a:lumMod val="75000"/>
              </a:schemeClr>
            </a:solidFill>
            <a:ln>
              <a:noFill/>
            </a:ln>
          </p:spPr>
          <p:txBody>
            <a:bodyPr wrap="square" rtlCol="0">
              <a:spAutoFit/>
            </a:bodyPr>
            <a:lstStyle/>
            <a:p>
              <a:pPr algn="ctr"/>
              <a:r>
                <a:rPr lang="uk-UA" dirty="0" smtClean="0">
                  <a:solidFill>
                    <a:schemeClr val="bg1"/>
                  </a:solidFill>
                </a:rPr>
                <a:t>Брати </a:t>
              </a:r>
              <a:r>
                <a:rPr lang="uk-UA" dirty="0" err="1" smtClean="0">
                  <a:solidFill>
                    <a:schemeClr val="bg1"/>
                  </a:solidFill>
                </a:rPr>
                <a:t>Райт</a:t>
              </a:r>
              <a:endParaRPr lang="uk-UA" dirty="0">
                <a:solidFill>
                  <a:schemeClr val="bg1"/>
                </a:solidFill>
              </a:endParaRPr>
            </a:p>
          </p:txBody>
        </p:sp>
      </p:gr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250" y="332656"/>
            <a:ext cx="28575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84531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p:cNvGrpSpPr/>
          <p:nvPr/>
        </p:nvGrpSpPr>
        <p:grpSpPr>
          <a:xfrm>
            <a:off x="1295956" y="3544475"/>
            <a:ext cx="5760000" cy="5760000"/>
            <a:chOff x="1295956" y="3573176"/>
            <a:chExt cx="5760000" cy="5760000"/>
          </a:xfrm>
        </p:grpSpPr>
        <p:sp>
          <p:nvSpPr>
            <p:cNvPr id="5" name="5-конечная звезда 4"/>
            <p:cNvSpPr/>
            <p:nvPr/>
          </p:nvSpPr>
          <p:spPr>
            <a:xfrm>
              <a:off x="3419872" y="5812567"/>
              <a:ext cx="1512168" cy="1512168"/>
            </a:xfrm>
            <a:prstGeom prst="star5">
              <a:avLst/>
            </a:prstGeom>
            <a:noFill/>
            <a:ln cap="sq" cmpd="tri">
              <a:solidFill>
                <a:schemeClr val="accent6">
                  <a:lumMod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5-конечная звезда 5"/>
            <p:cNvSpPr/>
            <p:nvPr/>
          </p:nvSpPr>
          <p:spPr>
            <a:xfrm>
              <a:off x="2735956" y="5013176"/>
              <a:ext cx="2880000" cy="2880000"/>
            </a:xfrm>
            <a:prstGeom prst="star5">
              <a:avLst/>
            </a:prstGeom>
            <a:noFill/>
            <a:ln cap="sq" cmpd="tri">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5-конечная звезда 6"/>
            <p:cNvSpPr/>
            <p:nvPr/>
          </p:nvSpPr>
          <p:spPr>
            <a:xfrm>
              <a:off x="2015956" y="4293176"/>
              <a:ext cx="4320000" cy="4320000"/>
            </a:xfrm>
            <a:prstGeom prst="star5">
              <a:avLst/>
            </a:prstGeom>
            <a:noFill/>
            <a:ln cap="sq" cmpd="tri">
              <a:solidFill>
                <a:schemeClr val="accent6">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5-конечная звезда 7"/>
            <p:cNvSpPr/>
            <p:nvPr/>
          </p:nvSpPr>
          <p:spPr>
            <a:xfrm>
              <a:off x="1295956" y="3573176"/>
              <a:ext cx="5760000" cy="5760000"/>
            </a:xfrm>
            <a:prstGeom prst="star5">
              <a:avLst/>
            </a:prstGeom>
            <a:noFill/>
            <a:ln cap="sq" cmpd="tri">
              <a:solidFill>
                <a:schemeClr val="accent6">
                  <a:lumMod val="40000"/>
                  <a:lumOff val="6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sp>
        <p:nvSpPr>
          <p:cNvPr id="2" name="Заголовок 1"/>
          <p:cNvSpPr>
            <a:spLocks noGrp="1"/>
          </p:cNvSpPr>
          <p:nvPr>
            <p:ph type="title"/>
          </p:nvPr>
        </p:nvSpPr>
        <p:spPr>
          <a:xfrm>
            <a:off x="0" y="0"/>
            <a:ext cx="9144000" cy="1124744"/>
          </a:xfrm>
          <a:solidFill>
            <a:schemeClr val="accent6">
              <a:lumMod val="75000"/>
            </a:schemeClr>
          </a:solidFill>
        </p:spPr>
        <p:txBody>
          <a:bodyPr/>
          <a:lstStyle/>
          <a:p>
            <a:pPr algn="l"/>
            <a:r>
              <a:rPr lang="uk-UA" dirty="0" smtClean="0">
                <a:ln>
                  <a:solidFill>
                    <a:schemeClr val="tx1"/>
                  </a:solidFill>
                </a:ln>
                <a:solidFill>
                  <a:schemeClr val="bg1"/>
                </a:solidFill>
              </a:rPr>
              <a:t>Явища і закони</a:t>
            </a:r>
            <a:endParaRPr lang="uk-UA" dirty="0">
              <a:ln>
                <a:solidFill>
                  <a:schemeClr val="tx1"/>
                </a:solidFill>
              </a:ln>
              <a:solidFill>
                <a:schemeClr val="bg1"/>
              </a:solidFill>
            </a:endParaRPr>
          </a:p>
        </p:txBody>
      </p:sp>
      <p:sp>
        <p:nvSpPr>
          <p:cNvPr id="3" name="Объект 2"/>
          <p:cNvSpPr>
            <a:spLocks noGrp="1"/>
          </p:cNvSpPr>
          <p:nvPr>
            <p:ph idx="1"/>
          </p:nvPr>
        </p:nvSpPr>
        <p:spPr>
          <a:xfrm>
            <a:off x="107504" y="1340768"/>
            <a:ext cx="8579296" cy="5517232"/>
          </a:xfrm>
        </p:spPr>
        <p:txBody>
          <a:bodyPr>
            <a:normAutofit/>
          </a:bodyPr>
          <a:lstStyle/>
          <a:p>
            <a:pPr marL="0" indent="0">
              <a:buNone/>
            </a:pPr>
            <a:r>
              <a:rPr lang="uk-UA" sz="1800" i="1" dirty="0"/>
              <a:t>Завдяки відкриттю та вивченню електрики люди користуються штучним освітленням, їх життя полегшують незліченні електричні пристрої. Дослідження фізиками електричних розрядів привело до відкриття радіозв’язку. Саме завдяки фізичним дослідженням у всьому світі користуються </a:t>
            </a:r>
            <a:r>
              <a:rPr lang="uk-UA" sz="1800" i="1" dirty="0" err="1"/>
              <a:t>інтернетом</a:t>
            </a:r>
            <a:r>
              <a:rPr lang="uk-UA" sz="1800" i="1" dirty="0"/>
              <a:t> і мобільними </a:t>
            </a:r>
            <a:r>
              <a:rPr lang="uk-UA" sz="1800" i="1" dirty="0" smtClean="0"/>
              <a:t>телефонами. Що </a:t>
            </a:r>
            <a:r>
              <a:rPr lang="uk-UA" sz="1800" i="1" dirty="0"/>
              <a:t>має дуже важливе значення для життя і діяльності людського організму і створення природних оптимальних умов існування людини на Землі.. Людина - елемент фізичного світу природи. На нього, як і на всі об'єкти природи, поширюються закони фізики, наприклад, закони Ньютона, закон збереження і перетворення енергії та інші.</a:t>
            </a:r>
          </a:p>
        </p:txBody>
      </p:sp>
    </p:spTree>
    <p:extLst>
      <p:ext uri="{BB962C8B-B14F-4D97-AF65-F5344CB8AC3E}">
        <p14:creationId xmlns:p14="http://schemas.microsoft.com/office/powerpoint/2010/main" val="21447956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24744"/>
          </a:xfrm>
          <a:solidFill>
            <a:schemeClr val="accent6">
              <a:lumMod val="75000"/>
            </a:schemeClr>
          </a:solidFill>
        </p:spPr>
        <p:txBody>
          <a:bodyPr/>
          <a:lstStyle/>
          <a:p>
            <a:pPr algn="l"/>
            <a:r>
              <a:rPr lang="uk-UA" dirty="0" smtClean="0">
                <a:ln>
                  <a:solidFill>
                    <a:schemeClr val="tx1"/>
                  </a:solidFill>
                </a:ln>
                <a:solidFill>
                  <a:schemeClr val="bg1"/>
                </a:solidFill>
              </a:rPr>
              <a:t>Фізика в професії лікаря</a:t>
            </a:r>
            <a:endParaRPr lang="uk-UA" dirty="0">
              <a:ln>
                <a:solidFill>
                  <a:schemeClr val="tx1"/>
                </a:solidFill>
              </a:ln>
              <a:solidFill>
                <a:schemeClr val="bg1"/>
              </a:solidFill>
            </a:endParaRPr>
          </a:p>
        </p:txBody>
      </p:sp>
      <p:sp>
        <p:nvSpPr>
          <p:cNvPr id="3" name="Объект 2"/>
          <p:cNvSpPr>
            <a:spLocks noGrp="1"/>
          </p:cNvSpPr>
          <p:nvPr>
            <p:ph idx="1"/>
          </p:nvPr>
        </p:nvSpPr>
        <p:spPr>
          <a:xfrm>
            <a:off x="107504" y="1340768"/>
            <a:ext cx="8579296" cy="5517232"/>
          </a:xfrm>
        </p:spPr>
        <p:txBody>
          <a:bodyPr>
            <a:normAutofit/>
          </a:bodyPr>
          <a:lstStyle/>
          <a:p>
            <a:pPr marL="0" indent="0">
              <a:buNone/>
            </a:pPr>
            <a:r>
              <a:rPr lang="uk-UA" sz="1800" i="1" dirty="0"/>
              <a:t>У діагностиці захворювань широко застосовуються рентгенівські промені для визначення змін в кістках і м'яких тканинах. Скальпель працює на інертному газі (аргоні). Плазмовий скальпель розсікає тканину, кістки без крові. Рани після операції загоюються швидше. Найскладніші операції на мозку виконують за допомогою лазерів. Вузький пучок світла великої потужності може вразити дуже маленьку ділянку хворої тканини. Лазер використовують і онкологи, адже потужний лазерний пучок відповідного діаметру знищує злоякісну пухлину</a:t>
            </a:r>
          </a:p>
        </p:txBody>
      </p:sp>
      <p:grpSp>
        <p:nvGrpSpPr>
          <p:cNvPr id="4" name="Группа 3"/>
          <p:cNvGrpSpPr/>
          <p:nvPr/>
        </p:nvGrpSpPr>
        <p:grpSpPr>
          <a:xfrm flipH="1">
            <a:off x="-684584" y="4149080"/>
            <a:ext cx="3538197" cy="3403850"/>
            <a:chOff x="7092280" y="4571897"/>
            <a:chExt cx="2818117" cy="2909025"/>
          </a:xfrm>
        </p:grpSpPr>
        <p:sp>
          <p:nvSpPr>
            <p:cNvPr id="5" name="Овал 4"/>
            <p:cNvSpPr/>
            <p:nvPr/>
          </p:nvSpPr>
          <p:spPr>
            <a:xfrm>
              <a:off x="8265099" y="5805264"/>
              <a:ext cx="1475656" cy="1523258"/>
            </a:xfrm>
            <a:prstGeom prst="ellipse">
              <a:avLst/>
            </a:prstGeom>
            <a:noFill/>
            <a:ln w="44450" cap="rnd">
              <a:solidFill>
                <a:schemeClr val="accent6">
                  <a:lumMod val="50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6" name="Овал 5"/>
            <p:cNvSpPr/>
            <p:nvPr/>
          </p:nvSpPr>
          <p:spPr>
            <a:xfrm>
              <a:off x="7812360" y="5333004"/>
              <a:ext cx="2080795" cy="2147918"/>
            </a:xfrm>
            <a:prstGeom prst="ellipse">
              <a:avLst/>
            </a:prstGeom>
            <a:noFill/>
            <a:ln w="44450" cap="rnd">
              <a:solidFill>
                <a:schemeClr val="accent6">
                  <a:lumMod val="75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noFill/>
                </a:rPr>
                <a:t>v</a:t>
              </a:r>
              <a:endParaRPr lang="uk-UA" dirty="0">
                <a:noFill/>
              </a:endParaRPr>
            </a:p>
          </p:txBody>
        </p:sp>
        <p:sp>
          <p:nvSpPr>
            <p:cNvPr id="7" name="Овал 6"/>
            <p:cNvSpPr/>
            <p:nvPr/>
          </p:nvSpPr>
          <p:spPr>
            <a:xfrm>
              <a:off x="7380312" y="4887019"/>
              <a:ext cx="2512843" cy="2593903"/>
            </a:xfrm>
            <a:prstGeom prst="ellipse">
              <a:avLst/>
            </a:prstGeom>
            <a:noFill/>
            <a:ln w="44450" cap="rnd">
              <a:solidFill>
                <a:schemeClr val="accent6">
                  <a:lumMod val="60000"/>
                  <a:lumOff val="40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sp>
          <p:nvSpPr>
            <p:cNvPr id="8" name="Овал 7"/>
            <p:cNvSpPr/>
            <p:nvPr/>
          </p:nvSpPr>
          <p:spPr>
            <a:xfrm>
              <a:off x="7092280" y="4571897"/>
              <a:ext cx="2818117" cy="2909025"/>
            </a:xfrm>
            <a:prstGeom prst="ellipse">
              <a:avLst/>
            </a:prstGeom>
            <a:noFill/>
            <a:ln w="44450" cap="rnd">
              <a:solidFill>
                <a:schemeClr val="accent6">
                  <a:lumMod val="40000"/>
                  <a:lumOff val="60000"/>
                </a:schemeClr>
              </a:solidFill>
              <a:prstDash val="sysDot"/>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noFill/>
              </a:endParaRPr>
            </a:p>
          </p:txBody>
        </p:sp>
      </p:grpSp>
      <p:sp>
        <p:nvSpPr>
          <p:cNvPr id="9" name="AutoShape 2" descr="PULSE pervynka - сімейний лікар"/>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1838" y="4158588"/>
            <a:ext cx="2600325"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39762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24744"/>
          </a:xfrm>
          <a:solidFill>
            <a:schemeClr val="accent6">
              <a:lumMod val="75000"/>
            </a:schemeClr>
          </a:solidFill>
        </p:spPr>
        <p:txBody>
          <a:bodyPr/>
          <a:lstStyle/>
          <a:p>
            <a:pPr algn="l"/>
            <a:r>
              <a:rPr lang="uk-UA" dirty="0" smtClean="0">
                <a:ln>
                  <a:solidFill>
                    <a:schemeClr val="tx1"/>
                  </a:solidFill>
                </a:ln>
                <a:solidFill>
                  <a:schemeClr val="bg1"/>
                </a:solidFill>
              </a:rPr>
              <a:t>Фізика в професії юриста</a:t>
            </a:r>
            <a:endParaRPr lang="uk-UA" dirty="0">
              <a:ln>
                <a:solidFill>
                  <a:schemeClr val="tx1"/>
                </a:solidFill>
              </a:ln>
              <a:solidFill>
                <a:schemeClr val="bg1"/>
              </a:solidFill>
            </a:endParaRPr>
          </a:p>
        </p:txBody>
      </p:sp>
      <p:sp>
        <p:nvSpPr>
          <p:cNvPr id="3" name="Объект 2"/>
          <p:cNvSpPr>
            <a:spLocks noGrp="1"/>
          </p:cNvSpPr>
          <p:nvPr>
            <p:ph idx="1"/>
          </p:nvPr>
        </p:nvSpPr>
        <p:spPr>
          <a:xfrm>
            <a:off x="107504" y="1340768"/>
            <a:ext cx="8579296" cy="5517232"/>
          </a:xfrm>
        </p:spPr>
        <p:txBody>
          <a:bodyPr>
            <a:normAutofit/>
          </a:bodyPr>
          <a:lstStyle/>
          <a:p>
            <a:pPr marL="0" indent="0">
              <a:buNone/>
            </a:pPr>
            <a:r>
              <a:rPr lang="uk-UA" sz="1800" i="1" dirty="0"/>
              <a:t>Юрист повинен давати кваліфікаційні юридичні висновки і консультації. Для вирішення цих завдань необхідно добре розбиратися в такій галузі юридичної науки, як криміналістика. Речові докази, досліджувані судовими експертами, мають багато фізичних і хімічних властивостей. Для встановлення цих властивостей застосовуються методи і прилади, сутність і принцип яких засновані на законах фізики.</a:t>
            </a:r>
          </a:p>
        </p:txBody>
      </p:sp>
      <p:grpSp>
        <p:nvGrpSpPr>
          <p:cNvPr id="4" name="Группа 3"/>
          <p:cNvGrpSpPr/>
          <p:nvPr/>
        </p:nvGrpSpPr>
        <p:grpSpPr>
          <a:xfrm flipH="1">
            <a:off x="5220071" y="4221089"/>
            <a:ext cx="4166527" cy="2829002"/>
            <a:chOff x="-396553" y="4725144"/>
            <a:chExt cx="3518455" cy="2345637"/>
          </a:xfrm>
        </p:grpSpPr>
        <p:sp>
          <p:nvSpPr>
            <p:cNvPr id="5" name="Прямоугольник 4"/>
            <p:cNvSpPr/>
            <p:nvPr/>
          </p:nvSpPr>
          <p:spPr>
            <a:xfrm>
              <a:off x="-396552" y="5877272"/>
              <a:ext cx="1728192" cy="1152128"/>
            </a:xfrm>
            <a:prstGeom prst="rect">
              <a:avLst/>
            </a:prstGeom>
            <a:noFill/>
            <a:ln w="38100" cap="sq" cmpd="dbl">
              <a:solidFill>
                <a:schemeClr val="accent6">
                  <a:lumMod val="50000"/>
                </a:schemeClr>
              </a:solidFill>
              <a:prstDash val="sysDash"/>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Прямоугольник 5"/>
            <p:cNvSpPr/>
            <p:nvPr/>
          </p:nvSpPr>
          <p:spPr>
            <a:xfrm>
              <a:off x="-396552" y="5493229"/>
              <a:ext cx="2304256" cy="1536171"/>
            </a:xfrm>
            <a:prstGeom prst="rect">
              <a:avLst/>
            </a:prstGeom>
            <a:noFill/>
            <a:ln w="38100" cap="sq" cmpd="dbl">
              <a:solidFill>
                <a:schemeClr val="accent6">
                  <a:lumMod val="75000"/>
                </a:schemeClr>
              </a:solidFill>
              <a:prstDash val="sysDash"/>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Прямоугольник 6"/>
            <p:cNvSpPr/>
            <p:nvPr/>
          </p:nvSpPr>
          <p:spPr>
            <a:xfrm>
              <a:off x="-396553" y="5157193"/>
              <a:ext cx="2870381" cy="1913588"/>
            </a:xfrm>
            <a:prstGeom prst="rect">
              <a:avLst/>
            </a:prstGeom>
            <a:noFill/>
            <a:ln w="38100" cap="sq" cmpd="dbl">
              <a:solidFill>
                <a:schemeClr val="accent6">
                  <a:lumMod val="60000"/>
                  <a:lumOff val="40000"/>
                </a:schemeClr>
              </a:solidFill>
              <a:prstDash val="sysDash"/>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Прямоугольник 7"/>
            <p:cNvSpPr/>
            <p:nvPr/>
          </p:nvSpPr>
          <p:spPr>
            <a:xfrm>
              <a:off x="-396552" y="4725144"/>
              <a:ext cx="3518454" cy="2345637"/>
            </a:xfrm>
            <a:prstGeom prst="rect">
              <a:avLst/>
            </a:prstGeom>
            <a:noFill/>
            <a:ln w="38100" cap="sq" cmpd="dbl">
              <a:solidFill>
                <a:schemeClr val="accent6">
                  <a:lumMod val="40000"/>
                  <a:lumOff val="60000"/>
                </a:schemeClr>
              </a:solidFill>
              <a:prstDash val="sysDash"/>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4077072"/>
            <a:ext cx="25908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66254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24744"/>
          </a:xfrm>
          <a:solidFill>
            <a:schemeClr val="accent6">
              <a:lumMod val="75000"/>
            </a:schemeClr>
          </a:solidFill>
        </p:spPr>
        <p:txBody>
          <a:bodyPr/>
          <a:lstStyle/>
          <a:p>
            <a:pPr algn="l"/>
            <a:r>
              <a:rPr lang="uk-UA" dirty="0" smtClean="0">
                <a:ln>
                  <a:solidFill>
                    <a:schemeClr val="tx1"/>
                  </a:solidFill>
                </a:ln>
                <a:solidFill>
                  <a:schemeClr val="bg1"/>
                </a:solidFill>
              </a:rPr>
              <a:t>Фізика в професії кухаря</a:t>
            </a:r>
            <a:endParaRPr lang="uk-UA" dirty="0">
              <a:ln>
                <a:solidFill>
                  <a:schemeClr val="tx1"/>
                </a:solidFill>
              </a:ln>
              <a:solidFill>
                <a:schemeClr val="bg1"/>
              </a:solidFill>
            </a:endParaRPr>
          </a:p>
        </p:txBody>
      </p:sp>
      <p:sp>
        <p:nvSpPr>
          <p:cNvPr id="3" name="Объект 2"/>
          <p:cNvSpPr>
            <a:spLocks noGrp="1"/>
          </p:cNvSpPr>
          <p:nvPr>
            <p:ph idx="1"/>
          </p:nvPr>
        </p:nvSpPr>
        <p:spPr>
          <a:xfrm>
            <a:off x="107504" y="1340768"/>
            <a:ext cx="8579296" cy="5517232"/>
          </a:xfrm>
        </p:spPr>
        <p:txBody>
          <a:bodyPr>
            <a:normAutofit/>
          </a:bodyPr>
          <a:lstStyle/>
          <a:p>
            <a:pPr marL="0" indent="0">
              <a:buNone/>
            </a:pPr>
            <a:r>
              <a:rPr lang="uk-UA" sz="1800" dirty="0"/>
              <a:t>Фізика в професії кухаря Існує безліч кухонних установок, заснованих на явищі теплопровідності, наприклад пароварка на кипінні води при різних тисках. А також пристрої з моторами засновані на спільному застосуванні важеля, гвинта. Таким пристроєм є міксер, м'ясорубка.</a:t>
            </a:r>
            <a:endParaRPr lang="uk-UA" sz="1800" i="1" dirty="0"/>
          </a:p>
        </p:txBody>
      </p:sp>
      <p:grpSp>
        <p:nvGrpSpPr>
          <p:cNvPr id="4" name="Группа 3"/>
          <p:cNvGrpSpPr/>
          <p:nvPr/>
        </p:nvGrpSpPr>
        <p:grpSpPr>
          <a:xfrm>
            <a:off x="-2844824" y="4077073"/>
            <a:ext cx="5688632" cy="3177774"/>
            <a:chOff x="-108520" y="4437043"/>
            <a:chExt cx="2808312" cy="2420958"/>
          </a:xfrm>
        </p:grpSpPr>
        <p:sp>
          <p:nvSpPr>
            <p:cNvPr id="5" name="Равнобедренный треугольник 4"/>
            <p:cNvSpPr/>
            <p:nvPr/>
          </p:nvSpPr>
          <p:spPr>
            <a:xfrm>
              <a:off x="-108520" y="5181952"/>
              <a:ext cx="1944216" cy="1676048"/>
            </a:xfrm>
            <a:prstGeom prst="triangle">
              <a:avLst/>
            </a:prstGeom>
            <a:noFill/>
            <a:ln>
              <a:solidFill>
                <a:schemeClr val="accent6">
                  <a:lumMod val="7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Равнобедренный треугольник 5"/>
            <p:cNvSpPr/>
            <p:nvPr/>
          </p:nvSpPr>
          <p:spPr>
            <a:xfrm>
              <a:off x="-108520" y="5523805"/>
              <a:ext cx="1547664" cy="1334193"/>
            </a:xfrm>
            <a:prstGeom prst="triangle">
              <a:avLst/>
            </a:prstGeom>
            <a:noFill/>
            <a:ln>
              <a:solidFill>
                <a:schemeClr val="accent6">
                  <a:lumMod val="5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Равнобедренный треугольник 6"/>
            <p:cNvSpPr/>
            <p:nvPr/>
          </p:nvSpPr>
          <p:spPr>
            <a:xfrm>
              <a:off x="-108520" y="4809497"/>
              <a:ext cx="2376264" cy="2048503"/>
            </a:xfrm>
            <a:prstGeom prst="triangle">
              <a:avLst/>
            </a:prstGeom>
            <a:noFill/>
            <a:ln>
              <a:solidFill>
                <a:schemeClr val="accent6">
                  <a:lumMod val="60000"/>
                  <a:lumOff val="4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Равнобедренный треугольник 7"/>
            <p:cNvSpPr/>
            <p:nvPr/>
          </p:nvSpPr>
          <p:spPr>
            <a:xfrm>
              <a:off x="-108520" y="4437043"/>
              <a:ext cx="2808312" cy="2420958"/>
            </a:xfrm>
            <a:prstGeom prst="triangle">
              <a:avLst/>
            </a:prstGeom>
            <a:noFill/>
            <a:ln>
              <a:solidFill>
                <a:schemeClr val="accent6">
                  <a:lumMod val="40000"/>
                  <a:lumOff val="60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gr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0199" y="4118685"/>
            <a:ext cx="4263603" cy="154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443319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Другая 1">
      <a:majorFont>
        <a:latin typeface="Stylo"/>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606</Words>
  <Application>Microsoft Office PowerPoint</Application>
  <PresentationFormat>Экран (4:3)</PresentationFormat>
  <Paragraphs>40</Paragraphs>
  <Slides>11</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Фізика в житті</vt:lpstr>
      <vt:lpstr>Зміст:</vt:lpstr>
      <vt:lpstr>Вступ</vt:lpstr>
      <vt:lpstr>Значення фізики</vt:lpstr>
      <vt:lpstr>Презентация PowerPoint</vt:lpstr>
      <vt:lpstr>Явища і закони</vt:lpstr>
      <vt:lpstr>Фізика в професії лікаря</vt:lpstr>
      <vt:lpstr>Фізика в професії юриста</vt:lpstr>
      <vt:lpstr>Фізика в професії кухаря</vt:lpstr>
      <vt:lpstr>Висновок</vt:lpstr>
      <vt:lpstr>Кінець</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25</cp:revision>
  <dcterms:created xsi:type="dcterms:W3CDTF">2022-05-19T08:41:41Z</dcterms:created>
  <dcterms:modified xsi:type="dcterms:W3CDTF">2022-05-19T20:04:07Z</dcterms:modified>
</cp:coreProperties>
</file>