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8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9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0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1.xml" ContentType="application/vnd.openxmlformats-officedocument.theme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2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13.xml" ContentType="application/vnd.openxmlformats-officedocument.theme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theme/theme14.xml" ContentType="application/vnd.openxmlformats-officedocument.theme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7" r:id="rId3"/>
    <p:sldMasterId id="2147483694" r:id="rId4"/>
    <p:sldMasterId id="2147483711" r:id="rId5"/>
    <p:sldMasterId id="2147483728" r:id="rId6"/>
    <p:sldMasterId id="2147483745" r:id="rId7"/>
    <p:sldMasterId id="2147483762" r:id="rId8"/>
    <p:sldMasterId id="2147483779" r:id="rId9"/>
    <p:sldMasterId id="2147483796" r:id="rId10"/>
    <p:sldMasterId id="2147483813" r:id="rId11"/>
    <p:sldMasterId id="2147483830" r:id="rId12"/>
    <p:sldMasterId id="2147483847" r:id="rId13"/>
    <p:sldMasterId id="2147483864" r:id="rId14"/>
    <p:sldMasterId id="2147483881" r:id="rId15"/>
  </p:sldMasterIdLst>
  <p:sldIdLst>
    <p:sldId id="256" r:id="rId16"/>
    <p:sldId id="258" r:id="rId17"/>
    <p:sldId id="260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5" r:id="rId30"/>
    <p:sldId id="277" r:id="rId31"/>
    <p:sldId id="278" r:id="rId32"/>
    <p:sldId id="279" r:id="rId33"/>
    <p:sldId id="276" r:id="rId34"/>
    <p:sldId id="280" r:id="rId35"/>
    <p:sldId id="282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4744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47236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28727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55764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2188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779764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29244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9590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74922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048202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60295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7391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106576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619805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22812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86860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486943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36834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0216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274832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44967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399578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7002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991441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160951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968432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05867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67327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998950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268974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794829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3418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59832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8881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544219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91433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01020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72090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17360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434376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55787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418258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727878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696612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2006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086357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19199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105592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28968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6691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5917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542829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147039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0111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600646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0788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75799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589016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64279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499230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773498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6566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010142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224140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605245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855938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0182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530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41955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864219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175230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9709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507803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721249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954008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30897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53968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8061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264006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168981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592261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710886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497982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42011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1166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7599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40740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095316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10918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885975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333749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123127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655356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681284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112578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91294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966374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886937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887430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12414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26476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797458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55948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81062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369320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162606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714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262874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365314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887036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572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3569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709362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492648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301818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4479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415062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486506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745259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124334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577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4364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4956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17070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59051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41885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649568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403604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014096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45294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5956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196649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77000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3564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5882726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09315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78368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9692966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96687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4840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45885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244194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99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737413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6800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0739335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010966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41819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505629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153608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514396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89200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6911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03393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78321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9622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33103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3131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02548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23503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62491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84754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1491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2027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22912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17379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39505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27763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0684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63973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25460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08372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1044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7169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78464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01833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94672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8368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0273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0667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67810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0603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8373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23336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67621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03764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17259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81623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62753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59749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1324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32145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39395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7849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584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3190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08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66828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9934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9912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63707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2056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27340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47336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03219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97991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32789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6498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586150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11538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82659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915352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0390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72140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1346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08894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1191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157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83071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9155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06928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37313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4F81BD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55789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249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804215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17929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382605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705852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04978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49562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22831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1619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738668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18592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364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41.xml"/><Relationship Id="rId16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5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Relationship Id="rId14" Type="http://schemas.openxmlformats.org/officeDocument/2006/relationships/slideLayout" Target="../slideLayouts/slideLayout15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57.xml"/><Relationship Id="rId16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9.xml"/><Relationship Id="rId13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4.xml"/><Relationship Id="rId7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3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73.xml"/><Relationship Id="rId16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76.xml"/><Relationship Id="rId15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Relationship Id="rId14" Type="http://schemas.openxmlformats.org/officeDocument/2006/relationships/slideLayout" Target="../slideLayouts/slideLayout18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189.xml"/><Relationship Id="rId16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slideLayout" Target="../slideLayouts/slideLayout20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slideLayout" Target="../slideLayouts/slideLayout20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1.xml"/><Relationship Id="rId13" Type="http://schemas.openxmlformats.org/officeDocument/2006/relationships/slideLayout" Target="../slideLayouts/slideLayout216.xml"/><Relationship Id="rId3" Type="http://schemas.openxmlformats.org/officeDocument/2006/relationships/slideLayout" Target="../slideLayouts/slideLayout206.xml"/><Relationship Id="rId7" Type="http://schemas.openxmlformats.org/officeDocument/2006/relationships/slideLayout" Target="../slideLayouts/slideLayout210.xml"/><Relationship Id="rId12" Type="http://schemas.openxmlformats.org/officeDocument/2006/relationships/slideLayout" Target="../slideLayouts/slideLayout215.xml"/><Relationship Id="rId17" Type="http://schemas.openxmlformats.org/officeDocument/2006/relationships/theme" Target="../theme/theme14.xml"/><Relationship Id="rId2" Type="http://schemas.openxmlformats.org/officeDocument/2006/relationships/slideLayout" Target="../slideLayouts/slideLayout205.xml"/><Relationship Id="rId16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9.xml"/><Relationship Id="rId11" Type="http://schemas.openxmlformats.org/officeDocument/2006/relationships/slideLayout" Target="../slideLayouts/slideLayout214.xml"/><Relationship Id="rId5" Type="http://schemas.openxmlformats.org/officeDocument/2006/relationships/slideLayout" Target="../slideLayouts/slideLayout208.xml"/><Relationship Id="rId15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207.xml"/><Relationship Id="rId9" Type="http://schemas.openxmlformats.org/officeDocument/2006/relationships/slideLayout" Target="../slideLayouts/slideLayout212.xml"/><Relationship Id="rId14" Type="http://schemas.openxmlformats.org/officeDocument/2006/relationships/slideLayout" Target="../slideLayouts/slideLayout217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7.xml"/><Relationship Id="rId13" Type="http://schemas.openxmlformats.org/officeDocument/2006/relationships/slideLayout" Target="../slideLayouts/slideLayout232.xml"/><Relationship Id="rId3" Type="http://schemas.openxmlformats.org/officeDocument/2006/relationships/slideLayout" Target="../slideLayouts/slideLayout222.xml"/><Relationship Id="rId7" Type="http://schemas.openxmlformats.org/officeDocument/2006/relationships/slideLayout" Target="../slideLayouts/slideLayout226.xml"/><Relationship Id="rId12" Type="http://schemas.openxmlformats.org/officeDocument/2006/relationships/slideLayout" Target="../slideLayouts/slideLayout231.xml"/><Relationship Id="rId17" Type="http://schemas.openxmlformats.org/officeDocument/2006/relationships/theme" Target="../theme/theme15.xml"/><Relationship Id="rId2" Type="http://schemas.openxmlformats.org/officeDocument/2006/relationships/slideLayout" Target="../slideLayouts/slideLayout221.xml"/><Relationship Id="rId16" Type="http://schemas.openxmlformats.org/officeDocument/2006/relationships/slideLayout" Target="../slideLayouts/slideLayout235.xml"/><Relationship Id="rId1" Type="http://schemas.openxmlformats.org/officeDocument/2006/relationships/slideLayout" Target="../slideLayouts/slideLayout220.xml"/><Relationship Id="rId6" Type="http://schemas.openxmlformats.org/officeDocument/2006/relationships/slideLayout" Target="../slideLayouts/slideLayout225.xml"/><Relationship Id="rId11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224.xml"/><Relationship Id="rId15" Type="http://schemas.openxmlformats.org/officeDocument/2006/relationships/slideLayout" Target="../slideLayouts/slideLayout234.xml"/><Relationship Id="rId10" Type="http://schemas.openxmlformats.org/officeDocument/2006/relationships/slideLayout" Target="../slideLayouts/slideLayout229.xml"/><Relationship Id="rId4" Type="http://schemas.openxmlformats.org/officeDocument/2006/relationships/slideLayout" Target="../slideLayouts/slideLayout223.xml"/><Relationship Id="rId9" Type="http://schemas.openxmlformats.org/officeDocument/2006/relationships/slideLayout" Target="../slideLayouts/slideLayout228.xml"/><Relationship Id="rId14" Type="http://schemas.openxmlformats.org/officeDocument/2006/relationships/slideLayout" Target="../slideLayouts/slideLayout23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25.xml"/><Relationship Id="rId16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slideLayout" Target="../slideLayouts/slideLayout1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23D41-CDFA-4FC9-A5DF-3CDD5E72AEEC}" type="datetimeFigureOut">
              <a:rPr lang="uk-UA" smtClean="0"/>
              <a:t>24.04.2019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17338-44B5-4053-9177-E418FFFB3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004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8097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60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425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494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981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270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447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085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679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341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41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748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2885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C05BB-AC3A-4291-BBA7-0221C861A441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24.04.2019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F888AF-18AA-427C-9AB0-07689D9F2C8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6800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7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serega.icnet.ru/CarSaleAuto_2015_World.html#null" TargetMode="External"/><Relationship Id="rId1" Type="http://schemas.openxmlformats.org/officeDocument/2006/relationships/slideLayout" Target="../slideLayouts/slideLayout19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0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0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0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E%D1%91%D0%B4%D0%B0,_%D0%A1%D0%B0%D0%BA%D0%B8%D1%82%D0%B8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hyperlink" Target="https://ru.wikipedia.org/wiki/%D0%91%D0%B5%D0%BD%D0%B7%D0%B8%D0%BD%D0%BE%D0%B2%D1%8B%D0%B9_%D0%B4%D0%B2%D0%B8%D0%B3%D0%B0%D1%82%D0%B5%D0%BB%D1%8C_%D0%B2%D0%BD%D1%83%D1%82%D1%80%D0%B5%D0%BD%D0%BD%D0%B5%D0%B3%D0%BE_%D1%81%D0%B3%D0%BE%D1%80%D0%B0%D0%BD%D0%B8%D1%8F" TargetMode="External"/><Relationship Id="rId5" Type="http://schemas.openxmlformats.org/officeDocument/2006/relationships/hyperlink" Target="https://ru.wikipedia.org/wiki/%D0%A2%D0%BE%D1%91%D0%B4%D0%B0,_%D0%9A%D0%B8%D0%B8%D1%82%D0%B8%D1%80%D0%BE" TargetMode="External"/><Relationship Id="rId4" Type="http://schemas.openxmlformats.org/officeDocument/2006/relationships/hyperlink" Target="https://ru.wikipedia.org/wiki/%D0%9F%D1%80%D0%BE%D0%B8%D0%B7%D0%B2%D0%BE%D0%B4%D1%81%D1%82%D0%B2%D0%B5%D0%BD%D0%BD%D0%B0%D1%8F_%D1%81%D0%B8%D1%81%D1%82%D0%B5%D0%BC%D0%B0_%D0%A2%D0%BE%D0%B9%D0%BE%D1%82%D1%8B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32558" y="326881"/>
            <a:ext cx="8431758" cy="2086535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проекта рекламной кампании в примере «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TOYOTA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uk-UA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8852078" y="5512158"/>
            <a:ext cx="3339921" cy="1211084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dirty="0" smtClean="0">
                <a:solidFill>
                  <a:schemeClr val="bg1"/>
                </a:solidFill>
              </a:rPr>
              <a:t>Подготовила студентка 3 курса группы МН-16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Фурсова Регина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230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27000">
              <a:schemeClr val="accent4">
                <a:lumMod val="60000"/>
                <a:lumOff val="4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846" y="1"/>
            <a:ext cx="9143462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rot="21151728">
            <a:off x="2445002" y="573945"/>
            <a:ext cx="8911687" cy="1280890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TOYOTA</a:t>
            </a:r>
            <a:endParaRPr lang="uk-UA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2688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19089774">
            <a:off x="518582" y="1511012"/>
            <a:ext cx="2323517" cy="642912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Миссия</a:t>
            </a:r>
            <a:endParaRPr lang="ru-RU" sz="4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409332" y="148236"/>
            <a:ext cx="10062485" cy="1684232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1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Основной миссией компании является: Оставаться крупнейшим автопроизводителем в мире. Улучшать качество своей марки. Новые перспективные партнерские отношения и слияния с другими компаниями-гигантами. Разработка новых автомобилей.</a:t>
            </a:r>
            <a:endParaRPr lang="uk-UA" sz="18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471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452117">
            <a:off x="8864595" y="169906"/>
            <a:ext cx="2338839" cy="739995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Видение</a:t>
            </a:r>
            <a:endParaRPr lang="uk-UA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431033">
            <a:off x="2170771" y="594958"/>
            <a:ext cx="9452521" cy="4032565"/>
          </a:xfrm>
        </p:spPr>
        <p:txBody>
          <a:bodyPr/>
          <a:lstStyle/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Toyota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прокладывает путь в будущее мобильности, обогащая жизнь во всем мире самыми безопасными и ответственными способами перемещения людей. Вооружившись нашей приверженности к качеству, постоянными инновациями и уважением к планете, мы стремимся превзойти ожидания и примем  улыбку в качестве вознаграждения. Мы будем выполнять свои амбициозные цели путем привлечения таланта и увлеченности людей, которые считают, что всегда есть лучшее решение.»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0858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2689" y="594129"/>
            <a:ext cx="8911687" cy="71001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Модельный ряд автомобилей </a:t>
            </a:r>
            <a:r>
              <a:rPr lang="en-US" dirty="0">
                <a:solidFill>
                  <a:srgbClr val="C00000"/>
                </a:solidFill>
              </a:rPr>
              <a:t>Toyota</a:t>
            </a:r>
            <a:r>
              <a:rPr lang="en-US" dirty="0"/>
              <a:t/>
            </a:r>
            <a:br>
              <a:rPr lang="en-US" dirty="0"/>
            </a:b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452610" y="1334125"/>
          <a:ext cx="8858822" cy="5201584"/>
        </p:xfrm>
        <a:graphic>
          <a:graphicData uri="http://schemas.openxmlformats.org/drawingml/2006/table">
            <a:tbl>
              <a:tblPr/>
              <a:tblGrid>
                <a:gridCol w="4429411"/>
                <a:gridCol w="4429411"/>
              </a:tblGrid>
              <a:tr h="635626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Класс автомобилей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Модель автомобилей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1011727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Легковые автомобили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</a:rPr>
                        <a:t>Camry, Corolla, Prius, Auris, Verso и GT 86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011727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Внедорожники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Land Cruiser 200, Land Cruiser Prado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и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Highlander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635626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Кроссоверы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RAV4 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и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Venza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635626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Пикап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Hilux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635626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Минивэн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</a:rPr>
                        <a:t>Alphard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635626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</a:rPr>
                        <a:t>Коммерческий автомобиль</a:t>
                      </a: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</a:rPr>
                        <a:t>Hiace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4646" marR="94646" marT="94646" marB="9464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64892" y="-1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80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756650"/>
              </p:ext>
            </p:extLst>
          </p:nvPr>
        </p:nvGraphicFramePr>
        <p:xfrm>
          <a:off x="1768840" y="615478"/>
          <a:ext cx="9173979" cy="6242522"/>
        </p:xfrm>
        <a:graphic>
          <a:graphicData uri="http://schemas.openxmlformats.org/drawingml/2006/table">
            <a:tbl>
              <a:tblPr/>
              <a:tblGrid>
                <a:gridCol w="931119"/>
                <a:gridCol w="4655598"/>
                <a:gridCol w="980125"/>
                <a:gridCol w="980125"/>
                <a:gridCol w="813506"/>
                <a:gridCol w="813506"/>
              </a:tblGrid>
              <a:tr h="686601">
                <a:tc>
                  <a:txBody>
                    <a:bodyPr/>
                    <a:lstStyle/>
                    <a:p>
                      <a:pPr 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Место</a:t>
                      </a:r>
                      <a:b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</a:b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2015 (2014)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C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Марка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C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2015 год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/>
                      </a:r>
                      <a:b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</a:b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млн. штук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C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2014 год</a:t>
                      </a:r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/>
                      </a:r>
                      <a:b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</a:br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млн. штук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C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+–</a:t>
                      </a:r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/>
                      </a:r>
                      <a:b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</a:br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CF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Доля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/>
                      </a:r>
                      <a:b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</a:b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2015 г.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CF9E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(1)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Toyota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8,397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8,358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(2)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Volkswagen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6,426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6,604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-2,7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 (3)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Ford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6,077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5,832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(4)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Hyundai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4,850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4,762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 (6)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Nissan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4,757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4,740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 (7)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Honda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4,472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4,264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 (5)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Chevrolet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4,362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4,746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-8,1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 (8)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Kia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3,139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3,112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 (11)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Mercedes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2,121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1,827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(9)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Renault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2,096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2,066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(10)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Peugeot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2,011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1,934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(13)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BMW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1,950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1,798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(14)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Audi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1,822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1,751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523047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(12)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Fiat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1,586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1,806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-12,2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  <a:tr h="35949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(17)</a:t>
                      </a:r>
                    </a:p>
                  </a:txBody>
                  <a:tcPr marL="95043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Mazda</a:t>
                      </a:r>
                    </a:p>
                  </a:txBody>
                  <a:tcPr marL="10560" marR="10560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1,518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1,376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10,3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</a:p>
                  </a:txBody>
                  <a:tcPr marL="10560" marR="116164" marT="10560" marB="105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C8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74228" y="152775"/>
            <a:ext cx="105630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Самые продаваемые марки новых легковых и LCV автомобилей в мире в 2015 году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1172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Слоган</a:t>
            </a:r>
            <a:endParaRPr lang="uk-UA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1249600">
            <a:off x="3861216" y="3617627"/>
            <a:ext cx="8490679" cy="1613940"/>
          </a:xfr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  <a:reflection blurRad="6350" stA="50000" endA="300" endPos="55500" dist="1016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marL="0" indent="0">
              <a:buNone/>
            </a:pPr>
            <a:r>
              <a:rPr lang="ru-RU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Moving Forward</a:t>
            </a:r>
            <a:r>
              <a:rPr lang="ru-RU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Двигайся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вперед</a:t>
            </a:r>
            <a:endParaRPr lang="ru-RU" sz="3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9721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99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Конкуренты</a:t>
            </a:r>
            <a:endParaRPr lang="uk-UA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4047" y="1843789"/>
            <a:ext cx="10493114" cy="47219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FFC000"/>
                </a:solidFill>
              </a:rPr>
              <a:t>Компания </a:t>
            </a:r>
            <a:r>
              <a:rPr lang="ru-RU" sz="2400" b="1" dirty="0" err="1">
                <a:solidFill>
                  <a:srgbClr val="FFC000"/>
                </a:solidFill>
              </a:rPr>
              <a:t>Toyota</a:t>
            </a:r>
            <a:r>
              <a:rPr lang="ru-RU" sz="2400" b="1" dirty="0">
                <a:solidFill>
                  <a:srgbClr val="FFC000"/>
                </a:solidFill>
              </a:rPr>
              <a:t> — вечный конкурент </a:t>
            </a:r>
            <a:r>
              <a:rPr lang="ru-RU" sz="2400" b="1" dirty="0" err="1" smtClean="0">
                <a:solidFill>
                  <a:srgbClr val="FFC000"/>
                </a:solidFill>
              </a:rPr>
              <a:t>Volkswagen</a:t>
            </a:r>
            <a:r>
              <a:rPr lang="ru-RU" sz="2400" b="1" dirty="0" smtClean="0">
                <a:solidFill>
                  <a:srgbClr val="FFC000"/>
                </a:solidFill>
              </a:rPr>
              <a:t>.</a:t>
            </a:r>
          </a:p>
          <a:p>
            <a:pPr marL="0" indent="0" algn="ctr">
              <a:buNone/>
            </a:pPr>
            <a:endParaRPr lang="ru-RU" sz="24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uk-UA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Что касается 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других 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конкурентов Тойота Мотор - это ее 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японские 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конкуренты - автопроизводители, такие как: </a:t>
            </a:r>
            <a:r>
              <a:rPr lang="ru-RU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Honda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Nissan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Mazda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0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262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642" y="211309"/>
            <a:ext cx="10782924" cy="1280890"/>
          </a:xfrm>
        </p:spPr>
        <p:txBody>
          <a:bodyPr/>
          <a:lstStyle/>
          <a:p>
            <a:r>
              <a:rPr lang="ru-RU" dirty="0" smtClean="0"/>
              <a:t>Сравнение слоганов известных автокомпаний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0642" y="1492199"/>
            <a:ext cx="3992732" cy="576262"/>
          </a:xfrm>
        </p:spPr>
        <p:txBody>
          <a:bodyPr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Toyota 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4518" y="2371787"/>
            <a:ext cx="5156616" cy="3969051"/>
          </a:xfrm>
        </p:spPr>
        <p:txBody>
          <a:bodyPr/>
          <a:lstStyle/>
          <a:p>
            <a:r>
              <a:rPr lang="ru-RU" dirty="0"/>
              <a:t>«Двигаясь вперед</a:t>
            </a:r>
            <a:r>
              <a:rPr lang="ru-RU" dirty="0" smtClean="0"/>
              <a:t>» -2004 г.</a:t>
            </a:r>
          </a:p>
          <a:p>
            <a:r>
              <a:rPr lang="ru-RU" dirty="0" smtClean="0"/>
              <a:t> </a:t>
            </a:r>
            <a:r>
              <a:rPr lang="ru-RU" dirty="0"/>
              <a:t>в 1990 году слоганом была фраза «Мне нравится то, что ты делаешь для меня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а </a:t>
            </a:r>
            <a:r>
              <a:rPr lang="ru-RU" dirty="0"/>
              <a:t>в 1980 году компания рекламировала себя фразой «О, что за чувство</a:t>
            </a:r>
            <a:r>
              <a:rPr lang="ru-RU" dirty="0" smtClean="0"/>
              <a:t>!».</a:t>
            </a:r>
          </a:p>
          <a:p>
            <a:r>
              <a:rPr lang="ru-RU" dirty="0"/>
              <a:t>15 </a:t>
            </a:r>
            <a:r>
              <a:rPr lang="ru-RU" dirty="0" smtClean="0"/>
              <a:t>июля 2013 г. </a:t>
            </a:r>
            <a:r>
              <a:rPr lang="ru-RU" dirty="0"/>
              <a:t>компания </a:t>
            </a:r>
            <a:r>
              <a:rPr lang="ru-RU" dirty="0" err="1"/>
              <a:t>Toyota</a:t>
            </a:r>
            <a:r>
              <a:rPr lang="ru-RU" dirty="0"/>
              <a:t> сменила глобальный слоган с выражения «Управляй мечтой» на «Стремиться к лучшему»</a:t>
            </a:r>
            <a:endParaRPr lang="uk-UA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688354" y="1492199"/>
            <a:ext cx="4046411" cy="576262"/>
          </a:xfrm>
        </p:spPr>
        <p:txBody>
          <a:bodyPr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Volkswagen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5672" y="2371788"/>
            <a:ext cx="5139093" cy="3354060"/>
          </a:xfrm>
        </p:spPr>
        <p:txBody>
          <a:bodyPr/>
          <a:lstStyle/>
          <a:p>
            <a:r>
              <a:rPr lang="ru-RU" dirty="0"/>
              <a:t>Самый известный слоган компании – «</a:t>
            </a:r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Auto</a:t>
            </a:r>
            <a:r>
              <a:rPr lang="ru-RU" dirty="0"/>
              <a:t>», что в переводе с немецкого значит «это машина» </a:t>
            </a:r>
            <a:endParaRPr lang="ru-RU" dirty="0" smtClean="0"/>
          </a:p>
          <a:p>
            <a:r>
              <a:rPr lang="ru-RU" dirty="0"/>
              <a:t>«</a:t>
            </a:r>
            <a:r>
              <a:rPr lang="ru-RU" dirty="0" err="1"/>
              <a:t>Volkswagen</a:t>
            </a:r>
            <a:r>
              <a:rPr lang="ru-RU" dirty="0"/>
              <a:t> </a:t>
            </a:r>
            <a:r>
              <a:rPr lang="ru-RU" dirty="0" err="1"/>
              <a:t>Polo</a:t>
            </a:r>
            <a:r>
              <a:rPr lang="ru-RU" dirty="0"/>
              <a:t> </a:t>
            </a:r>
            <a:r>
              <a:rPr lang="ru-RU" dirty="0" err="1"/>
              <a:t>BlueMotion</a:t>
            </a:r>
            <a:r>
              <a:rPr lang="ru-RU" dirty="0"/>
              <a:t> – 1 литр 31 км </a:t>
            </a:r>
            <a:r>
              <a:rPr lang="ru-RU" dirty="0" smtClean="0"/>
              <a:t>«Ваше </a:t>
            </a:r>
            <a:r>
              <a:rPr lang="ru-RU" dirty="0"/>
              <a:t>топливо никогда не длилось так долго</a:t>
            </a:r>
            <a:r>
              <a:rPr lang="ru-RU" dirty="0" smtClean="0"/>
              <a:t>»</a:t>
            </a:r>
          </a:p>
          <a:p>
            <a:r>
              <a:rPr lang="ru-RU" dirty="0"/>
              <a:t>«Обученные лошади – новый </a:t>
            </a:r>
            <a:r>
              <a:rPr lang="ru-RU" dirty="0" err="1"/>
              <a:t>Golf</a:t>
            </a:r>
            <a:r>
              <a:rPr lang="ru-RU" dirty="0"/>
              <a:t> </a:t>
            </a:r>
            <a:r>
              <a:rPr lang="ru-RU" dirty="0" err="1"/>
              <a:t>Sport</a:t>
            </a:r>
            <a:r>
              <a:rPr lang="ru-RU" dirty="0"/>
              <a:t> 2.0 TDI 170hp</a:t>
            </a:r>
            <a:r>
              <a:rPr lang="ru-RU" dirty="0" smtClean="0"/>
              <a:t>»</a:t>
            </a:r>
          </a:p>
          <a:p>
            <a:r>
              <a:rPr lang="uk-UA" dirty="0"/>
              <a:t>«Фольксваген </a:t>
            </a:r>
            <a:r>
              <a:rPr lang="uk-UA" dirty="0" err="1"/>
              <a:t>Джетта</a:t>
            </a:r>
            <a:r>
              <a:rPr lang="uk-UA" dirty="0"/>
              <a:t>. </a:t>
            </a:r>
            <a:r>
              <a:rPr lang="uk-UA" dirty="0" err="1"/>
              <a:t>Расставаться</a:t>
            </a:r>
            <a:r>
              <a:rPr lang="uk-UA" dirty="0"/>
              <a:t> </a:t>
            </a:r>
            <a:r>
              <a:rPr lang="uk-UA" dirty="0" err="1"/>
              <a:t>невозможно</a:t>
            </a:r>
            <a:r>
              <a:rPr lang="uk-UA" dirty="0"/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1098605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2739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75071" y="698539"/>
            <a:ext cx="3992732" cy="576262"/>
          </a:xfrm>
        </p:spPr>
        <p:txBody>
          <a:bodyPr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Toyota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66957" y="698539"/>
            <a:ext cx="3999001" cy="576262"/>
          </a:xfrm>
        </p:spPr>
        <p:txBody>
          <a:bodyPr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63296" y="1798965"/>
            <a:ext cx="5606322" cy="3522543"/>
          </a:xfrm>
        </p:spPr>
        <p:txBody>
          <a:bodyPr>
            <a:normAutofit/>
          </a:bodyPr>
          <a:lstStyle/>
          <a:p>
            <a:r>
              <a:rPr lang="ru-RU" dirty="0"/>
              <a:t>В 2012 году концерн представил слоган «</a:t>
            </a:r>
            <a:r>
              <a:rPr lang="ru-RU" dirty="0" err="1"/>
              <a:t>Go</a:t>
            </a:r>
            <a:r>
              <a:rPr lang="ru-RU" dirty="0"/>
              <a:t> </a:t>
            </a:r>
            <a:r>
              <a:rPr lang="ru-RU" dirty="0" err="1"/>
              <a:t>Futher</a:t>
            </a:r>
            <a:r>
              <a:rPr lang="ru-RU" dirty="0"/>
              <a:t>» («Иди дальше»), созвучный с британским «</a:t>
            </a:r>
            <a:r>
              <a:rPr lang="ru-RU" dirty="0" err="1"/>
              <a:t>Go</a:t>
            </a:r>
            <a:r>
              <a:rPr lang="ru-RU" dirty="0"/>
              <a:t> </a:t>
            </a:r>
            <a:r>
              <a:rPr lang="ru-RU" dirty="0" err="1"/>
              <a:t>Beyond</a:t>
            </a:r>
            <a:r>
              <a:rPr lang="ru-RU" dirty="0"/>
              <a:t>» («За грань обыденного»), используемым </a:t>
            </a:r>
            <a:r>
              <a:rPr lang="ru-RU" dirty="0" err="1"/>
              <a:t>Land</a:t>
            </a:r>
            <a:r>
              <a:rPr lang="ru-RU" dirty="0"/>
              <a:t> </a:t>
            </a:r>
            <a:r>
              <a:rPr lang="ru-RU" dirty="0" err="1"/>
              <a:t>Rover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Слоган </a:t>
            </a:r>
            <a:r>
              <a:rPr lang="ru-RU" dirty="0"/>
              <a:t>заменил два предыдущих, а именно «</a:t>
            </a:r>
            <a:r>
              <a:rPr lang="ru-RU" dirty="0" err="1"/>
              <a:t>Feel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difference</a:t>
            </a:r>
            <a:r>
              <a:rPr lang="ru-RU" dirty="0"/>
              <a:t>» («Почувствуй разницу»), используемый в Европе,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/>
              <a:t>«</a:t>
            </a:r>
            <a:r>
              <a:rPr lang="ru-RU" dirty="0" err="1"/>
              <a:t>Drive</a:t>
            </a:r>
            <a:r>
              <a:rPr lang="ru-RU" dirty="0"/>
              <a:t> </a:t>
            </a:r>
            <a:r>
              <a:rPr lang="ru-RU" dirty="0" err="1"/>
              <a:t>One</a:t>
            </a:r>
            <a:r>
              <a:rPr lang="ru-RU" dirty="0"/>
              <a:t>» («Возьми и езжай») — в Северной Америке. </a:t>
            </a:r>
            <a:endParaRPr lang="ru-RU" dirty="0" smtClean="0"/>
          </a:p>
          <a:p>
            <a:r>
              <a:rPr lang="ru-RU" dirty="0"/>
              <a:t>«</a:t>
            </a:r>
            <a:r>
              <a:rPr lang="ru-RU" dirty="0" err="1"/>
              <a:t>Ford</a:t>
            </a:r>
            <a:r>
              <a:rPr lang="ru-RU" dirty="0"/>
              <a:t> </a:t>
            </a:r>
            <a:r>
              <a:rPr lang="ru-RU" dirty="0" err="1"/>
              <a:t>Fusion</a:t>
            </a:r>
            <a:r>
              <a:rPr lang="ru-RU" dirty="0"/>
              <a:t>. Для тех, кто не стоит на месте».</a:t>
            </a:r>
          </a:p>
          <a:p>
            <a:endParaRPr lang="ru-RU" dirty="0" smtClean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8" name="Заголовок 1"/>
          <p:cNvSpPr>
            <a:spLocks noGrp="1"/>
          </p:cNvSpPr>
          <p:nvPr>
            <p:ph sz="half" idx="2"/>
          </p:nvPr>
        </p:nvSpPr>
        <p:spPr>
          <a:xfrm>
            <a:off x="734518" y="1800224"/>
            <a:ext cx="5606321" cy="3731145"/>
          </a:xfrm>
        </p:spPr>
        <p:txBody>
          <a:bodyPr>
            <a:normAutofit/>
          </a:bodyPr>
          <a:lstStyle/>
          <a:p>
            <a:r>
              <a:rPr lang="ru-RU" dirty="0"/>
              <a:t>«Двигаясь вперед» -2004 г.</a:t>
            </a:r>
          </a:p>
          <a:p>
            <a:r>
              <a:rPr lang="ru-RU" dirty="0"/>
              <a:t> в 1990 году слоганом была фраза «Мне нравится то, что ты делаешь для меня»</a:t>
            </a:r>
          </a:p>
          <a:p>
            <a:r>
              <a:rPr lang="ru-RU" dirty="0"/>
              <a:t>а в 1980 году компания рекламировала себя фразой «О, что за чувство!».</a:t>
            </a:r>
          </a:p>
          <a:p>
            <a:r>
              <a:rPr lang="ru-RU" dirty="0"/>
              <a:t>15 июля 2013 г. компания </a:t>
            </a:r>
            <a:r>
              <a:rPr lang="ru-RU" dirty="0" err="1"/>
              <a:t>Toyota</a:t>
            </a:r>
            <a:r>
              <a:rPr lang="ru-RU" dirty="0"/>
              <a:t> сменила глобальный слоган с выражения «Управляй мечтой» на «Стремиться к лучшему»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3073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6475" y="5318459"/>
            <a:ext cx="9139729" cy="1114539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b="1" i="1" dirty="0" smtClean="0">
                <a:solidFill>
                  <a:srgbClr val="7030A0"/>
                </a:solidFill>
              </a:rPr>
              <a:t>Основание компании </a:t>
            </a:r>
            <a:r>
              <a:rPr lang="en-US" sz="2400" b="1" i="1" dirty="0" smtClean="0">
                <a:solidFill>
                  <a:srgbClr val="7030A0"/>
                </a:solidFill>
              </a:rPr>
              <a:t>TOYOTA - </a:t>
            </a:r>
            <a:r>
              <a:rPr lang="ru-RU" sz="2400" b="1" i="1" dirty="0">
                <a:solidFill>
                  <a:srgbClr val="7030A0"/>
                </a:solidFill>
              </a:rPr>
              <a:t>28 августа 1937 </a:t>
            </a:r>
            <a:r>
              <a:rPr lang="ru-RU" sz="2400" b="1" i="1" dirty="0" smtClean="0">
                <a:solidFill>
                  <a:srgbClr val="7030A0"/>
                </a:solidFill>
              </a:rPr>
              <a:t>года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>
                <a:solidFill>
                  <a:srgbClr val="7030A0"/>
                </a:solidFill>
              </a:rPr>
              <a:t/>
            </a:r>
            <a:br>
              <a:rPr lang="ru-RU" sz="2400" b="1" i="1" dirty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Основатель: </a:t>
            </a:r>
            <a:r>
              <a:rPr lang="ru-RU" sz="2400" b="1" i="1" dirty="0" err="1" smtClean="0">
                <a:solidFill>
                  <a:srgbClr val="7030A0"/>
                </a:solidFill>
              </a:rPr>
              <a:t>Киитиро</a:t>
            </a:r>
            <a:r>
              <a:rPr lang="ru-RU" sz="2400" b="1" i="1" dirty="0" smtClean="0">
                <a:solidFill>
                  <a:srgbClr val="7030A0"/>
                </a:solidFill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</a:rPr>
              <a:t>Тоёда</a:t>
            </a:r>
            <a:r>
              <a:rPr lang="ru-RU" sz="2400" b="1" i="1" dirty="0">
                <a:solidFill>
                  <a:srgbClr val="7030A0"/>
                </a:solidFill>
              </a:rPr>
              <a:t/>
            </a:r>
            <a:br>
              <a:rPr lang="ru-RU" sz="2400" b="1" i="1" dirty="0">
                <a:solidFill>
                  <a:srgbClr val="7030A0"/>
                </a:solidFill>
              </a:rPr>
            </a:br>
            <a:endParaRPr lang="uk-UA" sz="2400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0748" y="882227"/>
            <a:ext cx="5821252" cy="2929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/>
              <a:t>Toyota </a:t>
            </a:r>
            <a:r>
              <a:rPr lang="en-US" sz="2000" b="1" dirty="0"/>
              <a:t>Motor </a:t>
            </a:r>
            <a:r>
              <a:rPr lang="en-US" sz="2000" b="1" dirty="0" smtClean="0"/>
              <a:t>Corporation</a:t>
            </a:r>
            <a:r>
              <a:rPr lang="ru-RU" sz="2000" b="1" dirty="0" smtClean="0"/>
              <a:t>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крупнейшая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японская автомобилестроительная корпорация, также предоставляющая финансовые услуги и имеющая несколько дополнительных направлений в бизнесе. Является крупнейшей автомобилестроительной 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публичной компанией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в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мире,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 также крупнейшей публичной компанией в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Японии.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38" y="366740"/>
            <a:ext cx="6150942" cy="473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00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2551" y="609120"/>
            <a:ext cx="8911687" cy="1280890"/>
          </a:xfrm>
        </p:spPr>
        <p:txBody>
          <a:bodyPr/>
          <a:lstStyle/>
          <a:p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Воплощай свою мечту в реальность. </a:t>
            </a:r>
            <a:endParaRPr lang="uk-UA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7327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3870" y="1058824"/>
            <a:ext cx="9226106" cy="1834277"/>
          </a:xfrm>
          <a:noFill/>
          <a:scene3d>
            <a:camera prst="orthographicFront">
              <a:rot lat="0" lon="0" rev="600000"/>
            </a:camera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0070C0"/>
                </a:solidFill>
              </a:rPr>
              <a:t>Спасибо за внимание!</a:t>
            </a:r>
            <a:endParaRPr lang="uk-UA" sz="4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33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создания компании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Toyota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1"/>
                </a:solidFill>
              </a:rPr>
              <a:t>В 1924 году </a:t>
            </a:r>
            <a:r>
              <a:rPr lang="ru-RU" sz="1800" dirty="0" err="1">
                <a:solidFill>
                  <a:schemeClr val="tx1"/>
                </a:solidFill>
                <a:hlinkClick r:id="rId3" tooltip="Тоёда, Сакити"/>
              </a:rPr>
              <a:t>Сакити</a:t>
            </a:r>
            <a:r>
              <a:rPr lang="ru-RU" sz="1800" dirty="0">
                <a:solidFill>
                  <a:schemeClr val="tx1"/>
                </a:solidFill>
                <a:hlinkClick r:id="rId3" tooltip="Тоёда, Сакити"/>
              </a:rPr>
              <a:t> </a:t>
            </a:r>
            <a:r>
              <a:rPr lang="ru-RU" sz="1800" dirty="0" err="1">
                <a:solidFill>
                  <a:schemeClr val="tx1"/>
                </a:solidFill>
                <a:hlinkClick r:id="rId3" tooltip="Тоёда, Сакити"/>
              </a:rPr>
              <a:t>Тоёда</a:t>
            </a:r>
            <a:r>
              <a:rPr lang="ru-RU" sz="1800" dirty="0">
                <a:solidFill>
                  <a:schemeClr val="tx1"/>
                </a:solidFill>
              </a:rPr>
              <a:t> изобрел автоматический ткацкий станок </a:t>
            </a:r>
            <a:r>
              <a:rPr lang="ru-RU" sz="1800" dirty="0" err="1">
                <a:solidFill>
                  <a:schemeClr val="tx1"/>
                </a:solidFill>
              </a:rPr>
              <a:t>Тойода</a:t>
            </a:r>
            <a:r>
              <a:rPr lang="ru-RU" sz="1800" dirty="0">
                <a:solidFill>
                  <a:schemeClr val="tx1"/>
                </a:solidFill>
              </a:rPr>
              <a:t> модель G. Принцип </a:t>
            </a:r>
            <a:r>
              <a:rPr lang="ru-RU" sz="1800" dirty="0" err="1">
                <a:solidFill>
                  <a:schemeClr val="tx1"/>
                </a:solidFill>
              </a:rPr>
              <a:t>дзидока</a:t>
            </a:r>
            <a:r>
              <a:rPr lang="ru-RU" sz="1800" dirty="0">
                <a:solidFill>
                  <a:schemeClr val="tx1"/>
                </a:solidFill>
              </a:rPr>
              <a:t>, означающий, что машина останавливается сама, когда возникает проблема, стал позже частью </a:t>
            </a:r>
            <a:r>
              <a:rPr lang="ru-RU" sz="1800" u="sng" dirty="0">
                <a:solidFill>
                  <a:schemeClr val="tx1"/>
                </a:solidFill>
                <a:hlinkClick r:id="rId4"/>
              </a:rPr>
              <a:t>производственной системы Тойоты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ru-RU" sz="1800" dirty="0" smtClean="0">
              <a:solidFill>
                <a:schemeClr val="tx1"/>
              </a:solidFill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1"/>
                </a:solidFill>
              </a:rPr>
              <a:t>В 1929 году </a:t>
            </a:r>
            <a:r>
              <a:rPr lang="ru-RU" sz="1800" dirty="0" err="1">
                <a:solidFill>
                  <a:schemeClr val="tx1"/>
                </a:solidFill>
                <a:hlinkClick r:id="rId5" tooltip="Тоёда, Киитиро"/>
              </a:rPr>
              <a:t>Киитиро</a:t>
            </a:r>
            <a:r>
              <a:rPr lang="ru-RU" sz="1800" dirty="0">
                <a:solidFill>
                  <a:schemeClr val="tx1"/>
                </a:solidFill>
                <a:hlinkClick r:id="rId5" tooltip="Тоёда, Киитиро"/>
              </a:rPr>
              <a:t> </a:t>
            </a:r>
            <a:r>
              <a:rPr lang="ru-RU" sz="1800" dirty="0" err="1">
                <a:solidFill>
                  <a:schemeClr val="tx1"/>
                </a:solidFill>
                <a:hlinkClick r:id="rId5" tooltip="Тоёда, Киитиро"/>
              </a:rPr>
              <a:t>Тоёда</a:t>
            </a:r>
            <a:r>
              <a:rPr lang="ru-RU" sz="1800" dirty="0">
                <a:solidFill>
                  <a:schemeClr val="tx1"/>
                </a:solidFill>
              </a:rPr>
              <a:t>, сын </a:t>
            </a:r>
            <a:r>
              <a:rPr lang="ru-RU" sz="1800" dirty="0" err="1">
                <a:solidFill>
                  <a:schemeClr val="tx1"/>
                </a:solidFill>
              </a:rPr>
              <a:t>Сакити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Тоёды</a:t>
            </a:r>
            <a:r>
              <a:rPr lang="ru-RU" sz="1800" dirty="0">
                <a:solidFill>
                  <a:schemeClr val="tx1"/>
                </a:solidFill>
              </a:rPr>
              <a:t>, совершил поездки в Европу и США для изучения автомобильной промышленности и в 1930 году приступил к разработке автомобилей с </a:t>
            </a:r>
            <a:r>
              <a:rPr lang="ru-RU" sz="1800" dirty="0">
                <a:solidFill>
                  <a:schemeClr val="tx1"/>
                </a:solidFill>
                <a:hlinkClick r:id="rId6" tooltip="Бензиновый двигатель внутреннего сгорания"/>
              </a:rPr>
              <a:t>бензиновым двигателем</a:t>
            </a:r>
            <a:r>
              <a:rPr lang="ru-RU" sz="1800" dirty="0">
                <a:solidFill>
                  <a:schemeClr val="tx1"/>
                </a:solidFill>
              </a:rPr>
              <a:t>. </a:t>
            </a:r>
            <a:endParaRPr lang="ru-RU" sz="1800" dirty="0" smtClean="0">
              <a:solidFill>
                <a:schemeClr val="tx1"/>
              </a:solidFill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ru-RU" sz="1800" dirty="0" smtClean="0">
              <a:solidFill>
                <a:schemeClr val="tx1"/>
              </a:solidFill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1"/>
                </a:solidFill>
              </a:rPr>
              <a:t> В 1934 году компания произвела свой первый двигатель типа А, который был использован в первой модели легкового автомобиля А1 в мае 1935 года и в грузовике G1 в августе 1935 года. Производство пассажирского авто модели АА началось в 1936 году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694651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814" y="154545"/>
            <a:ext cx="9981578" cy="537049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67814" y="5859887"/>
            <a:ext cx="9981578" cy="476520"/>
          </a:xfrm>
        </p:spPr>
        <p:txBody>
          <a:bodyPr>
            <a:noAutofit/>
          </a:bodyPr>
          <a:lstStyle/>
          <a:p>
            <a:pPr lvl="0">
              <a:spcBef>
                <a:spcPts val="1000"/>
              </a:spcBef>
            </a:pPr>
            <a:r>
              <a:rPr lang="ru-RU" sz="18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Главный офис компании находится в городе </a:t>
            </a:r>
            <a:r>
              <a:rPr lang="ru-RU" sz="1800" b="1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Тоёта</a:t>
            </a:r>
            <a:r>
              <a:rPr lang="ru-RU" sz="18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, префектура </a:t>
            </a:r>
            <a:r>
              <a:rPr lang="ru-RU" sz="1800" b="1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Айти</a:t>
            </a:r>
            <a:r>
              <a:rPr lang="ru-RU" sz="18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 (Япония).</a:t>
            </a:r>
            <a:r>
              <a:rPr lang="uk-UA" sz="1800" dirty="0">
                <a:solidFill>
                  <a:prstClr val="black">
                    <a:lumMod val="95000"/>
                    <a:lumOff val="5000"/>
                  </a:prstClr>
                </a:solidFill>
              </a:rPr>
              <a:t/>
            </a:r>
            <a:br>
              <a:rPr lang="uk-UA" sz="1800" dirty="0">
                <a:solidFill>
                  <a:prstClr val="black">
                    <a:lumMod val="95000"/>
                    <a:lumOff val="5000"/>
                  </a:prstClr>
                </a:solidFill>
              </a:rPr>
            </a:b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086093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384" y="233686"/>
            <a:ext cx="5356843" cy="32436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754" y="2734883"/>
            <a:ext cx="6256986" cy="391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75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1060" y="5166128"/>
            <a:ext cx="10058399" cy="1101659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en-US" sz="2800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Лозунг</a:t>
            </a:r>
            <a:r>
              <a:rPr lang="en-US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«</a:t>
            </a:r>
            <a:r>
              <a:rPr lang="en-US" sz="2800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Управляй</a:t>
            </a:r>
            <a:r>
              <a:rPr lang="en-US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мечтой</a:t>
            </a:r>
            <a:r>
              <a:rPr lang="en-US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«Today. Tomorrow. Toyota»</a:t>
            </a:r>
            <a:endParaRPr lang="uk-UA" sz="28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9567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3888" y="159414"/>
            <a:ext cx="2173573" cy="799956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Логотип</a:t>
            </a:r>
            <a:endParaRPr lang="uk-UA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3888" y="794479"/>
            <a:ext cx="10043409" cy="377762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Эмблема Тойота была создана в октябре 1989 года. Она состоит из трех овалов: два перпендикулярно овала в центре символизируют прочные взаимоотношения между клиентом и компанией Тойота. Сочетание этих овалов символизирует букву " Т "- первую букву в </a:t>
            </a:r>
            <a:r>
              <a:rPr lang="ru-RU" dirty="0" err="1">
                <a:solidFill>
                  <a:srgbClr val="7030A0"/>
                </a:solidFill>
              </a:rPr>
              <a:t>слове"Toyota</a:t>
            </a:r>
            <a:r>
              <a:rPr lang="ru-RU" dirty="0">
                <a:solidFill>
                  <a:srgbClr val="7030A0"/>
                </a:solidFill>
              </a:rPr>
              <a:t>". Пространство, которое служит фоном, воплощает идею глобального расширения технологий </a:t>
            </a:r>
            <a:r>
              <a:rPr lang="ru-RU" dirty="0" err="1">
                <a:solidFill>
                  <a:srgbClr val="7030A0"/>
                </a:solidFill>
              </a:rPr>
              <a:t>Toyota</a:t>
            </a:r>
            <a:r>
              <a:rPr lang="ru-RU" dirty="0">
                <a:solidFill>
                  <a:srgbClr val="7030A0"/>
                </a:solidFill>
              </a:rPr>
              <a:t> и ее безграничного потенциала в будущем.</a:t>
            </a:r>
            <a:endParaRPr lang="uk-UA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999" y="2418207"/>
            <a:ext cx="7902565" cy="430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87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802" y="794478"/>
            <a:ext cx="10306553" cy="560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07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1051"/>
          </a:xfrm>
        </p:spPr>
        <p:txBody>
          <a:bodyPr/>
          <a:lstStyle/>
          <a:p>
            <a:pPr algn="ctr"/>
            <a:r>
              <a:rPr lang="uk-UA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</a:t>
            </a:r>
            <a:r>
              <a:rPr lang="uk-UA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</a:t>
            </a:r>
            <a:r>
              <a:rPr lang="uk-UA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бизнеса</a:t>
            </a:r>
            <a:r>
              <a:rPr lang="uk-UA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Toyota</a:t>
            </a:r>
            <a:endParaRPr lang="uk-UA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7285" y="1365161"/>
            <a:ext cx="10212946" cy="522882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1600" dirty="0"/>
              <a:t>- </a:t>
            </a:r>
            <a:r>
              <a:rPr lang="ru-RU" sz="1600" b="1" dirty="0">
                <a:solidFill>
                  <a:srgbClr val="00B050"/>
                </a:solidFill>
              </a:rPr>
              <a:t>качество прежде всего. </a:t>
            </a:r>
            <a:r>
              <a:rPr lang="ru-RU" sz="1600" dirty="0"/>
              <a:t>Один из основных подходов к качеству продукции в </a:t>
            </a:r>
            <a:r>
              <a:rPr lang="ru-RU" sz="1600" dirty="0" err="1"/>
              <a:t>Toyota</a:t>
            </a:r>
            <a:r>
              <a:rPr lang="ru-RU" sz="1600" dirty="0"/>
              <a:t> – если что-то можно сделать лучше, чем есть сейчас, то это нужно обязательно сделать;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1600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/>
              <a:t>- </a:t>
            </a:r>
            <a:r>
              <a:rPr lang="ru-RU" sz="1600" b="1" dirty="0">
                <a:solidFill>
                  <a:srgbClr val="00B050"/>
                </a:solidFill>
              </a:rPr>
              <a:t>минимизация количества брака. </a:t>
            </a:r>
            <a:r>
              <a:rPr lang="ru-RU" sz="1600" dirty="0"/>
              <a:t>Исключить брак полностью на крупном производстве не получится, но всегда нужно предпринимать максимум усилий, чтобы уменьшить его количество. Если для этого нужно остановить производство на какое-то время, провести реорганизацию или еще что-то – это все делалось, несмотря на трудности;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1600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/>
              <a:t>- </a:t>
            </a:r>
            <a:r>
              <a:rPr lang="ru-RU" sz="1600" b="1" dirty="0">
                <a:solidFill>
                  <a:srgbClr val="00B050"/>
                </a:solidFill>
              </a:rPr>
              <a:t>соблюдение всех сроков. </a:t>
            </a:r>
            <a:r>
              <a:rPr lang="ru-RU" sz="1600" dirty="0"/>
              <a:t>Поставки материалов для изготовления продукции, выпуск автомобилей на рынок – всё это не должно было выходить на рамки заранее установленных сроков. В компании были твердо уверены, что если сорвется срок выполнения даже несущественной задачи, всё остальное может пойти по наклонной;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1600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sz="1600" dirty="0"/>
              <a:t>- </a:t>
            </a:r>
            <a:r>
              <a:rPr lang="ru-RU" sz="1600" b="1" dirty="0">
                <a:solidFill>
                  <a:srgbClr val="00B050"/>
                </a:solidFill>
              </a:rPr>
              <a:t>никакой халатности при выполнении своих обязанностей. </a:t>
            </a:r>
            <a:r>
              <a:rPr lang="ru-RU" sz="1600" dirty="0"/>
              <a:t>Небрежность, невнимательность, безответственность – это не стиль сотрудников </a:t>
            </a:r>
            <a:r>
              <a:rPr lang="ru-RU" sz="1600" dirty="0" err="1"/>
              <a:t>Toyota</a:t>
            </a:r>
            <a:r>
              <a:rPr lang="ru-RU" sz="1600" dirty="0"/>
              <a:t>. Принцип «нет халатности» распространялся не только на персонал самой компании, но и на ее партнеров и всех, кто каким-либо образом имел к ней деловое отношение.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55693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11.xml><?xml version="1.0" encoding="utf-8"?>
<a:theme xmlns:a="http://schemas.openxmlformats.org/drawingml/2006/main" name="9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12.xml><?xml version="1.0" encoding="utf-8"?>
<a:theme xmlns:a="http://schemas.openxmlformats.org/drawingml/2006/main" name="10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13.xml><?xml version="1.0" encoding="utf-8"?>
<a:theme xmlns:a="http://schemas.openxmlformats.org/drawingml/2006/main" name="11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14.xml><?xml version="1.0" encoding="utf-8"?>
<a:theme xmlns:a="http://schemas.openxmlformats.org/drawingml/2006/main" name="12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15.xml><?xml version="1.0" encoding="utf-8"?>
<a:theme xmlns:a="http://schemas.openxmlformats.org/drawingml/2006/main" name="13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1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2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5.xml><?xml version="1.0" encoding="utf-8"?>
<a:theme xmlns:a="http://schemas.openxmlformats.org/drawingml/2006/main" name="3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6.xml><?xml version="1.0" encoding="utf-8"?>
<a:theme xmlns:a="http://schemas.openxmlformats.org/drawingml/2006/main" name="4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7.xml><?xml version="1.0" encoding="utf-8"?>
<a:theme xmlns:a="http://schemas.openxmlformats.org/drawingml/2006/main" name="5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8.xml><?xml version="1.0" encoding="utf-8"?>
<a:theme xmlns:a="http://schemas.openxmlformats.org/drawingml/2006/main" name="6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9.xml><?xml version="1.0" encoding="utf-8"?>
<a:theme xmlns:a="http://schemas.openxmlformats.org/drawingml/2006/main" name="7_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877</Words>
  <Application>Microsoft Office PowerPoint</Application>
  <PresentationFormat>Широкоэкранный</PresentationFormat>
  <Paragraphs>176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21</vt:i4>
      </vt:variant>
    </vt:vector>
  </HeadingPairs>
  <TitlesOfParts>
    <vt:vector size="44" baseType="lpstr">
      <vt:lpstr>Arial</vt:lpstr>
      <vt:lpstr>Bradley Hand ITC</vt:lpstr>
      <vt:lpstr>Calibri</vt:lpstr>
      <vt:lpstr>Calibri Light</vt:lpstr>
      <vt:lpstr>Century Gothic</vt:lpstr>
      <vt:lpstr>Times New Roman</vt:lpstr>
      <vt:lpstr>Wingdings</vt:lpstr>
      <vt:lpstr>Wingdings 3</vt:lpstr>
      <vt:lpstr>Тема Office</vt:lpstr>
      <vt:lpstr>Легкий дым</vt:lpstr>
      <vt:lpstr>1_Легкий дым</vt:lpstr>
      <vt:lpstr>2_Легкий дым</vt:lpstr>
      <vt:lpstr>3_Легкий дым</vt:lpstr>
      <vt:lpstr>4_Легкий дым</vt:lpstr>
      <vt:lpstr>5_Легкий дым</vt:lpstr>
      <vt:lpstr>6_Легкий дым</vt:lpstr>
      <vt:lpstr>7_Легкий дым</vt:lpstr>
      <vt:lpstr>8_Легкий дым</vt:lpstr>
      <vt:lpstr>9_Легкий дым</vt:lpstr>
      <vt:lpstr>10_Легкий дым</vt:lpstr>
      <vt:lpstr>11_Легкий дым</vt:lpstr>
      <vt:lpstr>12_Легкий дым</vt:lpstr>
      <vt:lpstr>13_Легкий дым</vt:lpstr>
      <vt:lpstr>Разработка проекта рекламной кампании в примере «TOYOTA»</vt:lpstr>
      <vt:lpstr>Основание компании TOYOTA - 28 августа 1937 года  Основатель: Киитиро Тоёда </vt:lpstr>
      <vt:lpstr>История создания компании Toyota</vt:lpstr>
      <vt:lpstr>Главный офис компании находится в городе Тоёта, префектура Айти (Япония). </vt:lpstr>
      <vt:lpstr>Презентация PowerPoint</vt:lpstr>
      <vt:lpstr>Лозунг: «Управляй мечтой», «Today. Tomorrow. Toyota»</vt:lpstr>
      <vt:lpstr>Логотип</vt:lpstr>
      <vt:lpstr>Презентация PowerPoint</vt:lpstr>
      <vt:lpstr>Главные принципы бизнеса Toyota</vt:lpstr>
      <vt:lpstr>TOYOTA</vt:lpstr>
      <vt:lpstr>Миссия</vt:lpstr>
      <vt:lpstr>Видение</vt:lpstr>
      <vt:lpstr>Модельный ряд автомобилей Toyota </vt:lpstr>
      <vt:lpstr>Презентация PowerPoint</vt:lpstr>
      <vt:lpstr>Слоган</vt:lpstr>
      <vt:lpstr>Конкуренты</vt:lpstr>
      <vt:lpstr>Сравнение слоганов известных автокомпаний</vt:lpstr>
      <vt:lpstr>Презентация PowerPoint</vt:lpstr>
      <vt:lpstr>Презентация PowerPoint</vt:lpstr>
      <vt:lpstr>Воплощай свою мечту в реальность.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проекта рекламной кампании в примере «TOYOTA»</dc:title>
  <dc:creator>ASUS</dc:creator>
  <cp:lastModifiedBy>ASUS</cp:lastModifiedBy>
  <cp:revision>7</cp:revision>
  <dcterms:created xsi:type="dcterms:W3CDTF">2019-04-23T23:16:54Z</dcterms:created>
  <dcterms:modified xsi:type="dcterms:W3CDTF">2019-04-24T00:14:59Z</dcterms:modified>
</cp:coreProperties>
</file>